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2" r:id="rId4"/>
    <p:sldId id="269" r:id="rId5"/>
    <p:sldId id="265" r:id="rId6"/>
    <p:sldId id="271" r:id="rId7"/>
    <p:sldId id="267" r:id="rId8"/>
    <p:sldId id="287" r:id="rId9"/>
    <p:sldId id="286" r:id="rId10"/>
    <p:sldId id="288" r:id="rId11"/>
    <p:sldId id="256" r:id="rId12"/>
    <p:sldId id="280" r:id="rId13"/>
    <p:sldId id="260" r:id="rId14"/>
    <p:sldId id="289" r:id="rId15"/>
    <p:sldId id="266" r:id="rId16"/>
    <p:sldId id="270" r:id="rId17"/>
    <p:sldId id="263" r:id="rId18"/>
    <p:sldId id="285" r:id="rId19"/>
    <p:sldId id="274" r:id="rId20"/>
    <p:sldId id="281" r:id="rId21"/>
    <p:sldId id="282" r:id="rId22"/>
    <p:sldId id="283" r:id="rId23"/>
    <p:sldId id="284" r:id="rId24"/>
    <p:sldId id="264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3"/>
    <p:restoredTop sz="92969"/>
  </p:normalViewPr>
  <p:slideViewPr>
    <p:cSldViewPr snapToGrid="0" snapToObjects="1">
      <p:cViewPr varScale="1">
        <p:scale>
          <a:sx n="128" d="100"/>
          <a:sy n="128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654DE-DAA5-1141-A4C5-EEBA4DB38206}" type="datetimeFigureOut">
              <a:rPr lang="en-US" smtClean="0"/>
              <a:t>8/31/24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7E4D2-477A-2046-84ED-5F457FDEB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9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0AE73-FBB6-1A49-9ED0-4EB29CED26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0AE73-FBB6-1A49-9ED0-4EB29CED26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77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3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9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8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42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52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2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-20783" y="6525491"/>
            <a:ext cx="1766456" cy="334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Troncale, </a:t>
            </a:r>
            <a:r>
              <a:rPr lang="de-DE" dirty="0" err="1"/>
              <a:t>July</a:t>
            </a:r>
            <a:r>
              <a:rPr lang="de-DE" dirty="0"/>
              <a:t> 9, 2017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5491"/>
            <a:ext cx="4191000" cy="320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20946" y="6473248"/>
            <a:ext cx="40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F2DF-D192-9845-AC14-249F0470C0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bject 9"/>
          <p:cNvSpPr/>
          <p:nvPr userDrawn="1"/>
        </p:nvSpPr>
        <p:spPr>
          <a:xfrm>
            <a:off x="55094" y="76200"/>
            <a:ext cx="553212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0"/>
          <p:cNvSpPr/>
          <p:nvPr userDrawn="1"/>
        </p:nvSpPr>
        <p:spPr>
          <a:xfrm>
            <a:off x="490728" y="310897"/>
            <a:ext cx="576072" cy="908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171500" y="0"/>
            <a:ext cx="1020500" cy="1056131"/>
            <a:chOff x="11171500" y="0"/>
            <a:chExt cx="1020500" cy="105613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500" y="0"/>
              <a:ext cx="1020500" cy="105613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247700" y="4688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ahoma" charset="0"/>
                  <a:ea typeface="Tahoma" charset="0"/>
                  <a:cs typeface="Tahoma" charset="0"/>
                </a:rPr>
                <a:t>20  17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259622" y="240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ahoma" charset="0"/>
                  <a:ea typeface="Tahoma" charset="0"/>
                  <a:cs typeface="Tahoma" charset="0"/>
                </a:rPr>
                <a:t>IS  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596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-20783" y="6525491"/>
            <a:ext cx="1766456" cy="334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Troncale, </a:t>
            </a:r>
            <a:r>
              <a:rPr lang="de-DE" dirty="0" err="1"/>
              <a:t>July</a:t>
            </a:r>
            <a:r>
              <a:rPr lang="de-DE" dirty="0"/>
              <a:t> 9, 2017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5491"/>
            <a:ext cx="4191000" cy="320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20946" y="6473248"/>
            <a:ext cx="40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F2DF-D192-9845-AC14-249F0470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3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-20783" y="6525491"/>
            <a:ext cx="1766456" cy="334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Troncale, </a:t>
            </a:r>
            <a:r>
              <a:rPr lang="de-DE" dirty="0" err="1"/>
              <a:t>July</a:t>
            </a:r>
            <a:r>
              <a:rPr lang="de-DE" dirty="0"/>
              <a:t> 9, 2017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5491"/>
            <a:ext cx="4191000" cy="320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20946" y="6473248"/>
            <a:ext cx="40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F2DF-D192-9845-AC14-249F0470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4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-20783" y="6525491"/>
            <a:ext cx="1766456" cy="334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Troncale, </a:t>
            </a:r>
            <a:r>
              <a:rPr lang="de-DE" dirty="0" err="1"/>
              <a:t>July</a:t>
            </a:r>
            <a:r>
              <a:rPr lang="de-DE" dirty="0"/>
              <a:t> 9, 2017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5491"/>
            <a:ext cx="4191000" cy="320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20946" y="6473248"/>
            <a:ext cx="40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F2DF-D192-9845-AC14-249F0470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5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-20783" y="6525491"/>
            <a:ext cx="1766456" cy="334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Troncale, </a:t>
            </a:r>
            <a:r>
              <a:rPr lang="de-DE" dirty="0" err="1"/>
              <a:t>July</a:t>
            </a:r>
            <a:r>
              <a:rPr lang="de-DE" dirty="0"/>
              <a:t> 9, 2017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25491"/>
            <a:ext cx="4191000" cy="320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20946" y="6473248"/>
            <a:ext cx="40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F2DF-D192-9845-AC14-249F0470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4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-20783" y="6525491"/>
            <a:ext cx="1766456" cy="334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Troncale, </a:t>
            </a:r>
            <a:r>
              <a:rPr lang="de-DE" dirty="0" err="1"/>
              <a:t>July</a:t>
            </a:r>
            <a:r>
              <a:rPr lang="de-DE" dirty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5491"/>
            <a:ext cx="4191000" cy="320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20946" y="6473248"/>
            <a:ext cx="40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F2DF-D192-9845-AC14-249F0470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07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50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-20783" y="6525491"/>
            <a:ext cx="1766456" cy="334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Troncale, </a:t>
            </a:r>
            <a:r>
              <a:rPr lang="de-DE" dirty="0" err="1"/>
              <a:t>July</a:t>
            </a:r>
            <a:r>
              <a:rPr lang="de-DE" dirty="0"/>
              <a:t> 9, 2017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5491"/>
            <a:ext cx="4191000" cy="320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20946" y="6473248"/>
            <a:ext cx="40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F2DF-D192-9845-AC14-249F0470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0783" y="6525491"/>
            <a:ext cx="1766456" cy="334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Troncale, </a:t>
            </a:r>
            <a:r>
              <a:rPr lang="de-DE" dirty="0" err="1"/>
              <a:t>July</a:t>
            </a:r>
            <a:r>
              <a:rPr lang="de-DE" dirty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5491"/>
            <a:ext cx="4191000" cy="320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20946" y="6473248"/>
            <a:ext cx="40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F2DF-D192-9845-AC14-249F0470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" y="-186235"/>
            <a:ext cx="12093520" cy="52081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299"/>
              </a:lnSpc>
              <a:tabLst>
                <a:tab pos="3136900" algn="l"/>
                <a:tab pos="4128135" algn="l"/>
                <a:tab pos="5728335" algn="l"/>
                <a:tab pos="9538335" algn="l"/>
              </a:tabLst>
            </a:pPr>
            <a:r>
              <a:rPr lang="en-US" sz="11500" b="1" dirty="0">
                <a:solidFill>
                  <a:srgbClr val="0070CE"/>
                </a:solidFill>
                <a:latin typeface="Tahoma" charset="0"/>
                <a:ea typeface="Tahoma" charset="0"/>
                <a:cs typeface="Tahoma" charset="0"/>
              </a:rPr>
              <a:t>ISSP</a:t>
            </a:r>
          </a:p>
          <a:p>
            <a:pPr marL="12700" marR="12700" algn="ctr">
              <a:lnSpc>
                <a:spcPct val="100299"/>
              </a:lnSpc>
              <a:tabLst>
                <a:tab pos="3136900" algn="l"/>
                <a:tab pos="4128135" algn="l"/>
                <a:tab pos="5728335" algn="l"/>
                <a:tab pos="9538335" algn="l"/>
              </a:tabLst>
            </a:pPr>
            <a:r>
              <a:rPr lang="en-US" sz="8000" b="1" dirty="0">
                <a:solidFill>
                  <a:srgbClr val="0070CE"/>
                </a:solidFill>
                <a:latin typeface="Tahoma" charset="0"/>
                <a:ea typeface="Tahoma" charset="0"/>
                <a:cs typeface="Tahoma" charset="0"/>
              </a:rPr>
              <a:t>INT’L SOCIETY for SYSTEMS PATHOLOGY: CURRENT STATUS</a:t>
            </a:r>
            <a:endParaRPr lang="en-US" sz="8000" b="1" spc="0" dirty="0">
              <a:solidFill>
                <a:srgbClr val="0070CE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188" y="5231892"/>
            <a:ext cx="11238865" cy="15499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sz="2400" b="1" dirty="0">
                <a:solidFill>
                  <a:srgbClr val="414042"/>
                </a:solidFill>
                <a:latin typeface="Arial"/>
                <a:cs typeface="Arial"/>
              </a:rPr>
              <a:t>Len</a:t>
            </a:r>
            <a:r>
              <a:rPr sz="2400" b="1" spc="-4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rgbClr val="414042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414042"/>
                </a:solidFill>
                <a:latin typeface="Arial"/>
                <a:cs typeface="Arial"/>
              </a:rPr>
              <a:t>ronca</a:t>
            </a:r>
            <a:r>
              <a:rPr sz="2400" b="1" spc="-10" dirty="0">
                <a:solidFill>
                  <a:srgbClr val="414042"/>
                </a:solidFill>
                <a:latin typeface="Arial"/>
                <a:cs typeface="Arial"/>
              </a:rPr>
              <a:t>l</a:t>
            </a:r>
            <a:r>
              <a:rPr sz="2400" b="1" spc="0" dirty="0">
                <a:solidFill>
                  <a:srgbClr val="414042"/>
                </a:solidFill>
                <a:latin typeface="Arial"/>
                <a:cs typeface="Arial"/>
              </a:rPr>
              <a:t>e</a:t>
            </a:r>
            <a:r>
              <a:rPr lang="en-US" sz="2400" b="1" spc="0" dirty="0">
                <a:solidFill>
                  <a:srgbClr val="414042"/>
                </a:solidFill>
                <a:latin typeface="Arial"/>
                <a:cs typeface="Arial"/>
              </a:rPr>
              <a:t>, </a:t>
            </a:r>
            <a:r>
              <a:rPr lang="en-US" sz="2400" spc="0" dirty="0">
                <a:solidFill>
                  <a:srgbClr val="414042"/>
                </a:solidFill>
                <a:latin typeface="Arial"/>
                <a:cs typeface="Arial"/>
              </a:rPr>
              <a:t>Past President, ISSS, 1990</a:t>
            </a:r>
          </a:p>
          <a:p>
            <a:pPr marL="12700" algn="ctr">
              <a:lnSpc>
                <a:spcPct val="100000"/>
              </a:lnSpc>
            </a:pP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Prof.</a:t>
            </a:r>
            <a:r>
              <a:rPr sz="2400" spc="-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Emeritus &amp; Past 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C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ha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i</a:t>
            </a:r>
            <a:r>
              <a:rPr sz="2400" spc="-130" dirty="0">
                <a:solidFill>
                  <a:srgbClr val="414042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og</a:t>
            </a:r>
            <a:r>
              <a:rPr sz="2400" spc="-185" dirty="0">
                <a:solidFill>
                  <a:srgbClr val="414042"/>
                </a:solidFill>
                <a:latin typeface="Arial"/>
                <a:cs typeface="Arial"/>
              </a:rPr>
              <a:t>y</a:t>
            </a:r>
            <a:r>
              <a:rPr lang="en-US" sz="2400" spc="-185" dirty="0">
                <a:solidFill>
                  <a:srgbClr val="414042"/>
                </a:solidFill>
                <a:latin typeface="Arial"/>
                <a:cs typeface="Arial"/>
              </a:rPr>
              <a:t> Dept.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,</a:t>
            </a:r>
            <a:r>
              <a:rPr sz="2400" spc="3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lang="en-US" sz="2400" spc="30" dirty="0">
                <a:solidFill>
                  <a:srgbClr val="414042"/>
                </a:solidFill>
                <a:latin typeface="Arial"/>
                <a:cs typeface="Arial"/>
              </a:rPr>
              <a:t>College of Science,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Lecture</a:t>
            </a:r>
            <a:r>
              <a:rPr sz="2400" spc="-130" dirty="0">
                <a:solidFill>
                  <a:srgbClr val="414042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, M.S.</a:t>
            </a:r>
            <a:r>
              <a:rPr sz="2400" spc="-3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in</a:t>
            </a:r>
            <a:r>
              <a:rPr sz="2400" spc="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S.E.,</a:t>
            </a:r>
            <a:r>
              <a:rPr sz="2400" spc="-3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ege</a:t>
            </a:r>
            <a:r>
              <a:rPr sz="2400" spc="4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ng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ne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ring,</a:t>
            </a:r>
            <a:r>
              <a:rPr sz="2400" spc="3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f.</a:t>
            </a:r>
            <a:r>
              <a:rPr sz="2400" spc="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State 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P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ytechnic</a:t>
            </a:r>
            <a:r>
              <a:rPr sz="2400" spc="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U</a:t>
            </a:r>
            <a:r>
              <a:rPr lang="en-US" sz="2400" spc="0" dirty="0">
                <a:solidFill>
                  <a:srgbClr val="414042"/>
                </a:solidFill>
                <a:latin typeface="Arial"/>
                <a:cs typeface="Arial"/>
              </a:rPr>
              <a:t>niv.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, 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P</a:t>
            </a:r>
            <a:r>
              <a:rPr sz="2400" spc="0" dirty="0">
                <a:solidFill>
                  <a:srgbClr val="414042"/>
                </a:solidFill>
                <a:latin typeface="Arial"/>
                <a:cs typeface="Arial"/>
              </a:rPr>
              <a:t>omona</a:t>
            </a:r>
            <a:endParaRPr lang="en-US" sz="2400" spc="0" dirty="0">
              <a:solidFill>
                <a:srgbClr val="414042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n-US" sz="2400" dirty="0" err="1">
                <a:solidFill>
                  <a:srgbClr val="414042"/>
                </a:solidFill>
                <a:latin typeface="Arial"/>
                <a:cs typeface="Arial"/>
              </a:rPr>
              <a:t>lrtroncale@cpp.edu</a:t>
            </a:r>
            <a:endParaRPr lang="en-US" sz="2400" spc="0" dirty="0">
              <a:solidFill>
                <a:srgbClr val="414042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" y="62484"/>
            <a:ext cx="676656" cy="993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1" y="51815"/>
            <a:ext cx="545592" cy="862583"/>
          </a:xfrm>
          <a:custGeom>
            <a:avLst/>
            <a:gdLst/>
            <a:ahLst/>
            <a:cxnLst/>
            <a:rect l="l" t="t" r="r" b="b"/>
            <a:pathLst>
              <a:path w="545592" h="862583">
                <a:moveTo>
                  <a:pt x="0" y="862583"/>
                </a:moveTo>
                <a:lnTo>
                  <a:pt x="545592" y="862583"/>
                </a:lnTo>
                <a:lnTo>
                  <a:pt x="545592" y="0"/>
                </a:lnTo>
                <a:lnTo>
                  <a:pt x="0" y="0"/>
                </a:lnTo>
                <a:lnTo>
                  <a:pt x="0" y="862583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94" y="76200"/>
            <a:ext cx="553212" cy="871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728" y="310897"/>
            <a:ext cx="576072" cy="908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65200" y="276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171500" y="0"/>
            <a:ext cx="1020500" cy="1056131"/>
            <a:chOff x="11171500" y="0"/>
            <a:chExt cx="1020500" cy="10561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500" y="0"/>
              <a:ext cx="1020500" cy="10561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247700" y="4688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ahoma" charset="0"/>
                  <a:ea typeface="Tahoma" charset="0"/>
                  <a:cs typeface="Tahoma" charset="0"/>
                </a:rPr>
                <a:t>20  17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59622" y="240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ahoma" charset="0"/>
                  <a:ea typeface="Tahoma" charset="0"/>
                  <a:cs typeface="Tahoma" charset="0"/>
                </a:rPr>
                <a:t>IS  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83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943" y="2623459"/>
            <a:ext cx="5646057" cy="4234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46057" cy="4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3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85" y="1582058"/>
            <a:ext cx="11843657" cy="4500744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Tahoma" charset="0"/>
                <a:ea typeface="Tahoma" charset="0"/>
                <a:cs typeface="Tahoma" charset="0"/>
              </a:rPr>
              <a:t>APPLICATIONS TO CA SEC’T OF STATE</a:t>
            </a:r>
          </a:p>
        </p:txBody>
      </p:sp>
    </p:spTree>
    <p:extLst>
      <p:ext uri="{BB962C8B-B14F-4D97-AF65-F5344CB8AC3E}">
        <p14:creationId xmlns:p14="http://schemas.microsoft.com/office/powerpoint/2010/main" val="10612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1785"/>
            <a:ext cx="11155249" cy="530629"/>
          </a:xfrm>
        </p:spPr>
        <p:txBody>
          <a:bodyPr>
            <a:normAutofit fontScale="90000"/>
          </a:bodyPr>
          <a:lstStyle/>
          <a:p>
            <a:r>
              <a:rPr lang="en-US" sz="3998" b="1" dirty="0">
                <a:latin typeface="Arial" charset="0"/>
                <a:ea typeface="Arial" charset="0"/>
                <a:cs typeface="Arial" charset="0"/>
              </a:rPr>
              <a:t>Initiate an Int’l Society for Systems Pathology II.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96" y="648254"/>
            <a:ext cx="12180805" cy="593595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 Needed documents as Handouts for Review and Improvement?</a:t>
            </a:r>
            <a:endParaRPr lang="en-US" b="1" dirty="0"/>
          </a:p>
          <a:p>
            <a:pPr lvl="2">
              <a:buSzPct val="50000"/>
            </a:pPr>
            <a:r>
              <a:rPr lang="en-US" dirty="0"/>
              <a:t>In all of these cases I composed rough drafts to handout for early Founding members to edit, revise, discuss, improve and evaluate previous to voting approval</a:t>
            </a:r>
          </a:p>
          <a:p>
            <a:pPr lvl="2">
              <a:buSzPct val="50000"/>
            </a:pPr>
            <a:r>
              <a:rPr lang="en-US" dirty="0"/>
              <a:t>To get things moving at this meeting, ISSS, Vienna’17 and already presented at INCOSE-IW’17 in Jan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Improve and Approve Acts of Organization? (Done)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Improve and Approve By-Laws (Done)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Managing Director (Initiator) Letter Appointing first Board Directors (10 appointed)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Compose Agenda &amp; Hold First Board Meetings &amp; Approve Minutes (3 already completed)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Compose Agenda &amp; Hold First </a:t>
            </a:r>
            <a:r>
              <a:rPr lang="en-US" dirty="0" err="1"/>
              <a:t>SysPath</a:t>
            </a:r>
            <a:r>
              <a:rPr lang="en-US" dirty="0"/>
              <a:t> Development Meetings w Reports (2 completed)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Reserve Domain Names &amp; Host for Websites (Done)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Organize and Implement Main Website for ISSP (Done)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Petition California </a:t>
            </a:r>
            <a:r>
              <a:rPr lang="en-US" dirty="0" err="1"/>
              <a:t>Sec’y</a:t>
            </a:r>
            <a:r>
              <a:rPr lang="en-US" dirty="0"/>
              <a:t> of State for Formal Name Search (pending)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Compose, Improve and Later Adopt Manifesto? (This work begins at this meeting)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Collect &amp; Receipt Initial Dues (14 members to date)</a:t>
            </a:r>
          </a:p>
          <a:p>
            <a:pPr>
              <a:buFont typeface="Wingdings" charset="2"/>
              <a:buChar char="ü"/>
            </a:pPr>
            <a:r>
              <a:rPr lang="en-US" dirty="0"/>
              <a:t> Formal Applications Completed, but not 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6930" y="6584213"/>
            <a:ext cx="495632" cy="287869"/>
          </a:xfrm>
          <a:prstGeom prst="rect">
            <a:avLst/>
          </a:prstGeom>
        </p:spPr>
        <p:txBody>
          <a:bodyPr/>
          <a:lstStyle/>
          <a:p>
            <a:fld id="{924B41C4-1474-8D42-B330-D282868383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85" y="1582058"/>
            <a:ext cx="11843657" cy="4500744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Tahoma" charset="0"/>
                <a:ea typeface="Tahoma" charset="0"/>
                <a:cs typeface="Tahoma" charset="0"/>
              </a:rPr>
              <a:t>MEMBERSHIP  RECRUITMENT PLANS</a:t>
            </a:r>
          </a:p>
        </p:txBody>
      </p:sp>
    </p:spTree>
    <p:extLst>
      <p:ext uri="{BB962C8B-B14F-4D97-AF65-F5344CB8AC3E}">
        <p14:creationId xmlns:p14="http://schemas.microsoft.com/office/powerpoint/2010/main" val="14825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1785"/>
            <a:ext cx="11155249" cy="530629"/>
          </a:xfrm>
        </p:spPr>
        <p:txBody>
          <a:bodyPr>
            <a:normAutofit fontScale="90000"/>
          </a:bodyPr>
          <a:lstStyle/>
          <a:p>
            <a:r>
              <a:rPr lang="en-US" sz="3998" b="1" dirty="0">
                <a:latin typeface="Arial" charset="0"/>
                <a:ea typeface="Arial" charset="0"/>
                <a:cs typeface="Arial" charset="0"/>
              </a:rPr>
              <a:t>Initiate an Int’l Society for Systems Pathology III.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96" y="648254"/>
            <a:ext cx="12180805" cy="593595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b="1" dirty="0"/>
              <a:t> First on Action Agenda: Why should anyone join ISSP? What Benefits??</a:t>
            </a:r>
          </a:p>
          <a:p>
            <a:pPr lvl="1"/>
            <a:r>
              <a:rPr lang="en-US" dirty="0"/>
              <a:t>Imagine a dozen benefits as follows</a:t>
            </a:r>
            <a:r>
              <a:rPr lang="mr-IN" dirty="0"/>
              <a:t>………</a:t>
            </a:r>
            <a:r>
              <a:rPr lang="en-US" dirty="0"/>
              <a:t>.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Publication discounts; 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Conference attendance discounts (both for regional, national, international Annual &amp; Workshop)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New places to publish (in books, Yearbooks, Journal)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New places for talks/presentations/workshops/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Early knowledge of advances;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New opportunities for collaboration (with dozen Alliance organizations)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Another professional citation; 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Research stimulus in new research areas with new research ideas; 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Thrill of starting a new movement;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Free Use of ISSP Relational Data Base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Use of ISSP Bibliographies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Service to society &amp; industry; Chance to reduce failure &amp; waste; contribute to saving natural systems;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New Institutions for consulting; job applications;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Uses of ISSS &amp; ISSP Archives at New Business Office;</a:t>
            </a:r>
          </a:p>
          <a:p>
            <a:pPr marL="1371600" lvl="2" indent="-457200">
              <a:buSzPct val="100000"/>
              <a:buFont typeface="+mj-lt"/>
              <a:buAutoNum type="arabicPeriod"/>
            </a:pPr>
            <a:r>
              <a:rPr lang="en-US" dirty="0"/>
              <a:t>Can you think of any others???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6930" y="6584213"/>
            <a:ext cx="495632" cy="287869"/>
          </a:xfrm>
          <a:prstGeom prst="rect">
            <a:avLst/>
          </a:prstGeom>
        </p:spPr>
        <p:txBody>
          <a:bodyPr/>
          <a:lstStyle/>
          <a:p>
            <a:fld id="{924B41C4-1474-8D42-B330-D282868383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086" y="785576"/>
            <a:ext cx="10038514" cy="46481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Overview of 10 Domains to Solicit for Membership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171500" y="0"/>
            <a:ext cx="1020500" cy="1056131"/>
            <a:chOff x="11171500" y="0"/>
            <a:chExt cx="1020500" cy="10561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500" y="0"/>
              <a:ext cx="1020500" cy="105613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247700" y="4688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ahoma" charset="0"/>
                  <a:ea typeface="Tahoma" charset="0"/>
                  <a:cs typeface="Tahoma" charset="0"/>
                </a:rPr>
                <a:t>20  17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59622" y="240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ahoma" charset="0"/>
                  <a:ea typeface="Tahoma" charset="0"/>
                  <a:cs typeface="Tahoma" charset="0"/>
                </a:rPr>
                <a:t>IS  SS</a:t>
              </a:r>
            </a:p>
          </p:txBody>
        </p:sp>
      </p:grpSp>
      <p:sp>
        <p:nvSpPr>
          <p:cNvPr id="10" name="Subtitle 2"/>
          <p:cNvSpPr txBox="1">
            <a:spLocks/>
          </p:cNvSpPr>
          <p:nvPr/>
        </p:nvSpPr>
        <p:spPr>
          <a:xfrm>
            <a:off x="8229600" y="1168548"/>
            <a:ext cx="4038600" cy="568945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u="sng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1342" y="1366335"/>
            <a:ext cx="11879285" cy="50489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GST and Systems Science Domain (systems theorists</a:t>
            </a:r>
            <a:r>
              <a:rPr lang="en-US" b="1" dirty="0"/>
              <a:t>) ISSP began here</a:t>
            </a:r>
          </a:p>
          <a:p>
            <a:r>
              <a:rPr lang="en-US" b="1" u="sng" dirty="0"/>
              <a:t>Systems Dynamics &amp; System Thinking Domain (systems application workers)</a:t>
            </a:r>
          </a:p>
          <a:p>
            <a:r>
              <a:rPr lang="en-US" b="1" u="sng" dirty="0"/>
              <a:t>Systems Engineering Domain</a:t>
            </a:r>
          </a:p>
          <a:p>
            <a:r>
              <a:rPr lang="en-US" b="1" u="sng" dirty="0"/>
              <a:t>Other Engineering Domains</a:t>
            </a:r>
            <a:endParaRPr lang="en-US" dirty="0"/>
          </a:p>
          <a:p>
            <a:r>
              <a:rPr lang="en-US" b="1" u="sng" dirty="0"/>
              <a:t>Systems Biology Domain</a:t>
            </a:r>
          </a:p>
          <a:p>
            <a:r>
              <a:rPr lang="en-US" b="1" u="sng" dirty="0"/>
              <a:t>Conventional General Medical Pathology Domain</a:t>
            </a:r>
          </a:p>
          <a:p>
            <a:r>
              <a:rPr lang="en-US" b="1" u="sng" dirty="0"/>
              <a:t>Workers in Sustainability Fields</a:t>
            </a:r>
          </a:p>
          <a:p>
            <a:r>
              <a:rPr lang="en-US" b="1" u="sng" dirty="0"/>
              <a:t>Workers in Ecology and the Environment</a:t>
            </a:r>
          </a:p>
          <a:p>
            <a:r>
              <a:rPr lang="en-US" b="1" u="sng" dirty="0"/>
              <a:t>Systems Design Domain</a:t>
            </a:r>
          </a:p>
          <a:p>
            <a:r>
              <a:rPr lang="en-US" b="1" u="sng" dirty="0"/>
              <a:t>Systems Management Domain</a:t>
            </a:r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221342" y="30592"/>
            <a:ext cx="11155249" cy="530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Initiate an Int’l Society for Systems Pathology IV.</a:t>
            </a:r>
          </a:p>
        </p:txBody>
      </p:sp>
    </p:spTree>
    <p:extLst>
      <p:ext uri="{BB962C8B-B14F-4D97-AF65-F5344CB8AC3E}">
        <p14:creationId xmlns:p14="http://schemas.microsoft.com/office/powerpoint/2010/main" val="139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96" y="700669"/>
            <a:ext cx="12180805" cy="590530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b="1" dirty="0"/>
              <a:t>Who would be Members?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Some ISSS, members &amp; general </a:t>
            </a:r>
            <a:r>
              <a:rPr lang="en-US" dirty="0" err="1"/>
              <a:t>pop’n</a:t>
            </a:r>
            <a:r>
              <a:rPr lang="en-US" dirty="0"/>
              <a:t> of systems thinkers and systems scientists</a:t>
            </a:r>
          </a:p>
          <a:p>
            <a:pPr lvl="2"/>
            <a:r>
              <a:rPr lang="en-US" dirty="0"/>
              <a:t>There has been a S.I.G. on Systems Pathology (Special Integration Group) in ISSS for nearly a decade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Some INCOSE, IFSR, European Sys. Societies, NECSI, </a:t>
            </a:r>
            <a:r>
              <a:rPr lang="en-US" dirty="0" err="1"/>
              <a:t>Sante</a:t>
            </a:r>
            <a:r>
              <a:rPr lang="en-US" dirty="0"/>
              <a:t> Fe Institute, ISSB, AAAS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Current Founding Members (alpha list)</a:t>
            </a:r>
          </a:p>
          <a:p>
            <a:pPr lvl="2"/>
            <a:r>
              <a:rPr lang="en-US" dirty="0"/>
              <a:t>Heidi </a:t>
            </a:r>
            <a:r>
              <a:rPr lang="en-US" dirty="0" err="1"/>
              <a:t>Davidz</a:t>
            </a:r>
            <a:r>
              <a:rPr lang="en-US" dirty="0"/>
              <a:t>, Richard Emerson, Luke </a:t>
            </a:r>
            <a:r>
              <a:rPr lang="en-US" dirty="0" err="1"/>
              <a:t>Friendshuh</a:t>
            </a:r>
            <a:r>
              <a:rPr lang="en-US" dirty="0"/>
              <a:t>, Kristin </a:t>
            </a:r>
            <a:r>
              <a:rPr lang="en-US" dirty="0" err="1"/>
              <a:t>Giammarco</a:t>
            </a:r>
            <a:r>
              <a:rPr lang="en-US" dirty="0"/>
              <a:t>, </a:t>
            </a:r>
            <a:r>
              <a:rPr lang="en-US" dirty="0" err="1"/>
              <a:t>Polinho</a:t>
            </a:r>
            <a:r>
              <a:rPr lang="en-US" dirty="0"/>
              <a:t> Katina, Tom </a:t>
            </a:r>
            <a:r>
              <a:rPr lang="en-US" dirty="0" err="1"/>
              <a:t>Marzolf</a:t>
            </a:r>
            <a:r>
              <a:rPr lang="en-US" dirty="0"/>
              <a:t>, Curt McNamara, Jack Ring, Janet Singer, Michael Singer, Peter </a:t>
            </a:r>
            <a:r>
              <a:rPr lang="en-US" dirty="0" err="1"/>
              <a:t>Tuddenham</a:t>
            </a:r>
            <a:r>
              <a:rPr lang="en-US" dirty="0"/>
              <a:t>, Len Troncale, Jennifer </a:t>
            </a:r>
            <a:r>
              <a:rPr lang="en-US" dirty="0" err="1"/>
              <a:t>Wilby</a:t>
            </a:r>
            <a:endParaRPr lang="en-US" dirty="0"/>
          </a:p>
          <a:p>
            <a:pPr lvl="2"/>
            <a:r>
              <a:rPr lang="en-US" dirty="0"/>
              <a:t>3 Pres. of other Int’l Societies; 7 systems engineers; 9 systems scientists; 4 modelers</a:t>
            </a:r>
          </a:p>
          <a:p>
            <a:pPr>
              <a:buFont typeface="Wingdings" charset="2"/>
              <a:buChar char="ü"/>
            </a:pPr>
            <a:r>
              <a:rPr lang="en-US" dirty="0"/>
              <a:t>R</a:t>
            </a:r>
            <a:r>
              <a:rPr lang="en-US" b="1" dirty="0"/>
              <a:t>eaching out for Members (publicity campaign) Plans for Invitations to </a:t>
            </a:r>
            <a:r>
              <a:rPr lang="mr-IN" b="1" dirty="0"/>
              <a:t>…</a:t>
            </a:r>
            <a:endParaRPr lang="en-US" b="1" dirty="0"/>
          </a:p>
          <a:p>
            <a:pPr lvl="1">
              <a:buFont typeface="Arial" charset="0"/>
              <a:buChar char="•"/>
            </a:pPr>
            <a:r>
              <a:rPr lang="en-US" dirty="0"/>
              <a:t>Professional Org’s (plus your suggestions)</a:t>
            </a:r>
          </a:p>
          <a:p>
            <a:pPr lvl="2"/>
            <a:r>
              <a:rPr lang="en-US" dirty="0"/>
              <a:t>Target Centers and Institutes focused on Systems: hundred’s in our files, listed on the Internet</a:t>
            </a:r>
          </a:p>
          <a:p>
            <a:pPr lvl="2"/>
            <a:r>
              <a:rPr lang="en-US" dirty="0"/>
              <a:t>Target Prof. Societies: Am. Soc. For Clinical Pathology; College of Am. Pathologists; U.S. and Canadian Academy of Pathology; Int’l Academy of Path; Calif. &amp; Los Angeles Soc. of Pathology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Readers and authors of the wide range of “systems” books and journals </a:t>
            </a:r>
            <a:r>
              <a:rPr lang="en-US" sz="1599" dirty="0"/>
              <a:t>(see SASSI below)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Word of Mouth &amp; thru Presentations </a:t>
            </a:r>
            <a:r>
              <a:rPr lang="en-US" sz="1599" dirty="0"/>
              <a:t>(up to you)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1195" y="6605977"/>
            <a:ext cx="1185608" cy="2443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January 28,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6930" y="6584213"/>
            <a:ext cx="495632" cy="287869"/>
          </a:xfrm>
          <a:prstGeom prst="rect">
            <a:avLst/>
          </a:prstGeom>
        </p:spPr>
        <p:txBody>
          <a:bodyPr/>
          <a:lstStyle/>
          <a:p>
            <a:fld id="{924B41C4-1474-8D42-B330-D2828683839D}" type="slidenum">
              <a:rPr lang="en-US" smtClean="0"/>
              <a:t>16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-1" y="1785"/>
            <a:ext cx="11155249" cy="530629"/>
          </a:xfrm>
        </p:spPr>
        <p:txBody>
          <a:bodyPr>
            <a:normAutofit fontScale="90000"/>
          </a:bodyPr>
          <a:lstStyle/>
          <a:p>
            <a:r>
              <a:rPr lang="en-US" sz="3998" b="1" dirty="0">
                <a:latin typeface="Arial" charset="0"/>
                <a:ea typeface="Arial" charset="0"/>
                <a:cs typeface="Arial" charset="0"/>
              </a:rPr>
              <a:t>Initiate an Int’l Society for Systems Pathology V.</a:t>
            </a:r>
          </a:p>
        </p:txBody>
      </p:sp>
    </p:spTree>
    <p:extLst>
      <p:ext uri="{BB962C8B-B14F-4D97-AF65-F5344CB8AC3E}">
        <p14:creationId xmlns:p14="http://schemas.microsoft.com/office/powerpoint/2010/main" val="4336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85" y="1582058"/>
            <a:ext cx="11843657" cy="4500744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Tahoma" charset="0"/>
                <a:ea typeface="Tahoma" charset="0"/>
                <a:cs typeface="Tahoma" charset="0"/>
              </a:rPr>
              <a:t>ANTICIPATED SERVICES TO MEMBERS</a:t>
            </a:r>
          </a:p>
        </p:txBody>
      </p:sp>
    </p:spTree>
    <p:extLst>
      <p:ext uri="{BB962C8B-B14F-4D97-AF65-F5344CB8AC3E}">
        <p14:creationId xmlns:p14="http://schemas.microsoft.com/office/powerpoint/2010/main" val="78811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1785"/>
            <a:ext cx="11155249" cy="530629"/>
          </a:xfrm>
        </p:spPr>
        <p:txBody>
          <a:bodyPr>
            <a:normAutofit fontScale="90000"/>
          </a:bodyPr>
          <a:lstStyle/>
          <a:p>
            <a:r>
              <a:rPr lang="en-US" sz="3998" b="1" dirty="0">
                <a:latin typeface="Arial" charset="0"/>
                <a:ea typeface="Arial" charset="0"/>
                <a:cs typeface="Arial" charset="0"/>
              </a:rPr>
              <a:t>Planned ISSP Products and Services I.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8399" y="571342"/>
            <a:ext cx="11695734" cy="607356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 Annual Systems Pathology Conference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Start as part of established annual conf. series, like ISSS (e.g. 61</a:t>
            </a:r>
            <a:r>
              <a:rPr lang="en-US" baseline="30000" dirty="0"/>
              <a:t>st</a:t>
            </a:r>
            <a:r>
              <a:rPr lang="en-US" dirty="0"/>
              <a:t> in Vienna 2017)</a:t>
            </a:r>
          </a:p>
          <a:p>
            <a:pPr lvl="2">
              <a:buSzPct val="100000"/>
            </a:pPr>
            <a:r>
              <a:rPr lang="en-US" dirty="0"/>
              <a:t>As Fuzzy Set </a:t>
            </a:r>
            <a:r>
              <a:rPr lang="en-US" dirty="0" err="1"/>
              <a:t>mathmeticians</a:t>
            </a:r>
            <a:r>
              <a:rPr lang="en-US" dirty="0"/>
              <a:t> did in 70’s; </a:t>
            </a:r>
          </a:p>
          <a:p>
            <a:pPr>
              <a:buFont typeface="+mj-lt"/>
              <a:buAutoNum type="arabicPeriod"/>
            </a:pPr>
            <a:r>
              <a:rPr lang="en-US" dirty="0"/>
              <a:t> Annual Systems Pathology Workshops</a:t>
            </a:r>
          </a:p>
          <a:p>
            <a:pPr>
              <a:buFont typeface="+mj-lt"/>
              <a:buAutoNum type="arabicPeriod"/>
            </a:pPr>
            <a:r>
              <a:rPr lang="en-US" dirty="0"/>
              <a:t> Quarterly Systems Pathology Newsletter or Bulletin</a:t>
            </a:r>
          </a:p>
          <a:p>
            <a:pPr>
              <a:buFont typeface="+mj-lt"/>
              <a:buAutoNum type="arabicPeriod"/>
            </a:pPr>
            <a:r>
              <a:rPr lang="en-US" dirty="0"/>
              <a:t>  Journal of Systems Pathology</a:t>
            </a:r>
            <a:endParaRPr lang="en-US" b="1" dirty="0"/>
          </a:p>
          <a:p>
            <a:pPr>
              <a:buFont typeface="+mj-lt"/>
              <a:buAutoNum type="arabicPeriod" startAt="5"/>
            </a:pPr>
            <a:r>
              <a:rPr lang="en-US" dirty="0"/>
              <a:t> Yearbook /or/ Annual Review of Systems Pathology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Adv. Vs. </a:t>
            </a:r>
            <a:r>
              <a:rPr lang="en-US" dirty="0" err="1"/>
              <a:t>Disadv</a:t>
            </a:r>
            <a:r>
              <a:rPr lang="en-US" dirty="0"/>
              <a:t>. of Self-Publishing; Profits to ISSP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dirty="0"/>
              <a:t>Worldwide libraries will need to START their collections in </a:t>
            </a:r>
            <a:r>
              <a:rPr lang="en-US" dirty="0" err="1"/>
              <a:t>SysPath</a:t>
            </a:r>
            <a:r>
              <a:rPr lang="en-US" dirty="0"/>
              <a:t>; solid revenue stream</a:t>
            </a:r>
          </a:p>
          <a:p>
            <a:pPr lvl="2">
              <a:buSzPct val="50000"/>
              <a:buFont typeface="Arial" charset="0"/>
              <a:buChar char="•"/>
            </a:pPr>
            <a:r>
              <a:rPr lang="en-US" dirty="0"/>
              <a:t>Requires appointment of Panel of Editors from each </a:t>
            </a:r>
            <a:r>
              <a:rPr lang="en-US" dirty="0" err="1"/>
              <a:t>SysPath</a:t>
            </a:r>
            <a:r>
              <a:rPr lang="en-US" dirty="0"/>
              <a:t> Domain; also attracts membership</a:t>
            </a:r>
          </a:p>
          <a:p>
            <a:pPr>
              <a:buFont typeface="+mj-lt"/>
              <a:buAutoNum type="arabicPeriod" startAt="5"/>
            </a:pPr>
            <a:r>
              <a:rPr lang="en-US" dirty="0"/>
              <a:t> Edited Introductory Volume</a:t>
            </a:r>
          </a:p>
          <a:p>
            <a:pPr lvl="2">
              <a:buSzPct val="100000"/>
            </a:pPr>
            <a:r>
              <a:rPr lang="en-US" dirty="0"/>
              <a:t>Like that for “Self-Organization;” or “Systems Mimicry;” Vision plus deep specifics in many Chapters</a:t>
            </a:r>
          </a:p>
          <a:p>
            <a:pPr lvl="2">
              <a:buSzPct val="100000"/>
            </a:pPr>
            <a:r>
              <a:rPr lang="en-US" dirty="0"/>
              <a:t>Introduces, announces new </a:t>
            </a:r>
            <a:r>
              <a:rPr lang="en-US" dirty="0" err="1"/>
              <a:t>transdiscipline</a:t>
            </a:r>
            <a:r>
              <a:rPr lang="en-US" dirty="0"/>
              <a:t> and thereby attracts membership also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6930" y="6584213"/>
            <a:ext cx="495632" cy="287869"/>
          </a:xfrm>
          <a:prstGeom prst="rect">
            <a:avLst/>
          </a:prstGeom>
        </p:spPr>
        <p:txBody>
          <a:bodyPr/>
          <a:lstStyle/>
          <a:p>
            <a:fld id="{924B41C4-1474-8D42-B330-D282868383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1785"/>
            <a:ext cx="11155249" cy="530629"/>
          </a:xfrm>
        </p:spPr>
        <p:txBody>
          <a:bodyPr>
            <a:normAutofit fontScale="90000"/>
          </a:bodyPr>
          <a:lstStyle/>
          <a:p>
            <a:r>
              <a:rPr lang="en-US" sz="3998" b="1" dirty="0">
                <a:latin typeface="Arial" charset="0"/>
                <a:ea typeface="Arial" charset="0"/>
                <a:cs typeface="Arial" charset="0"/>
              </a:rPr>
              <a:t>Planned ISSP Products and Services II.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6340" y="567613"/>
            <a:ext cx="11695734" cy="6038364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 startAt="7"/>
            </a:pPr>
            <a:r>
              <a:rPr lang="en-US" dirty="0"/>
              <a:t> Systems Pathology Bibliography Manual</a:t>
            </a:r>
          </a:p>
          <a:p>
            <a:pPr>
              <a:buFont typeface="+mj-lt"/>
              <a:buAutoNum type="arabicPeriod" startAt="7"/>
            </a:pPr>
            <a:r>
              <a:rPr lang="en-US" dirty="0"/>
              <a:t> Systems Pathology Public, Open, Online Relational Data Base</a:t>
            </a:r>
          </a:p>
          <a:p>
            <a:pPr>
              <a:buFont typeface="+mj-lt"/>
              <a:buAutoNum type="arabicPeriod" startAt="7"/>
            </a:pPr>
            <a:r>
              <a:rPr lang="en-US" dirty="0"/>
              <a:t> Systems Pathology &amp; Systems Science Reprint Archive</a:t>
            </a:r>
          </a:p>
          <a:p>
            <a:pPr>
              <a:buFont typeface="+mj-lt"/>
              <a:buAutoNum type="arabicPeriod" startAt="7"/>
            </a:pPr>
            <a:r>
              <a:rPr lang="en-US" b="1" dirty="0"/>
              <a:t> Supporter of SASSI? Same office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dirty="0"/>
              <a:t>SASSI means </a:t>
            </a:r>
            <a:r>
              <a:rPr lang="en-US" b="1" u="sng" dirty="0"/>
              <a:t>S</a:t>
            </a:r>
            <a:r>
              <a:rPr lang="en-US" dirty="0"/>
              <a:t>erial </a:t>
            </a:r>
            <a:r>
              <a:rPr lang="en-US" b="1" u="sng" dirty="0"/>
              <a:t>A</a:t>
            </a:r>
            <a:r>
              <a:rPr lang="en-US" dirty="0"/>
              <a:t>bstracts for </a:t>
            </a:r>
            <a:r>
              <a:rPr lang="en-US" b="1" u="sng" dirty="0"/>
              <a:t>S</a:t>
            </a:r>
            <a:r>
              <a:rPr lang="en-US" dirty="0"/>
              <a:t>ystems </a:t>
            </a:r>
            <a:r>
              <a:rPr lang="en-US" b="1" u="sng" dirty="0"/>
              <a:t>S</a:t>
            </a:r>
            <a:r>
              <a:rPr lang="en-US" dirty="0"/>
              <a:t>cience, </a:t>
            </a:r>
            <a:r>
              <a:rPr lang="en-US" b="1" u="sng" dirty="0"/>
              <a:t>I</a:t>
            </a:r>
            <a:r>
              <a:rPr lang="en-US" dirty="0"/>
              <a:t>nternational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dirty="0"/>
              <a:t>This will be a “for profit” business offering a digitized and/or hardcopy version to all Univ. Libraries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dirty="0"/>
              <a:t>Some percentage of the profits will go to Professional Organizations like ISSS</a:t>
            </a:r>
          </a:p>
          <a:p>
            <a:pPr>
              <a:buFont typeface="+mj-lt"/>
              <a:buAutoNum type="arabicPeriod" startAt="7"/>
            </a:pPr>
            <a:r>
              <a:rPr lang="en-US" b="1" dirty="0"/>
              <a:t> </a:t>
            </a:r>
            <a:r>
              <a:rPr lang="en-US" b="1" dirty="0" err="1"/>
              <a:t>SysPathBoK</a:t>
            </a:r>
            <a:r>
              <a:rPr lang="en-US" b="1" dirty="0"/>
              <a:t>? </a:t>
            </a:r>
            <a:r>
              <a:rPr lang="en-US" dirty="0"/>
              <a:t>Book of Knowledge or Operations Manual</a:t>
            </a:r>
          </a:p>
          <a:p>
            <a:pPr>
              <a:buFont typeface="+mj-lt"/>
              <a:buAutoNum type="arabicPeriod" startAt="7"/>
            </a:pPr>
            <a:r>
              <a:rPr lang="en-US" dirty="0"/>
              <a:t> Professional Alliances and Collaborations</a:t>
            </a:r>
          </a:p>
          <a:p>
            <a:pPr>
              <a:buFont typeface="+mj-lt"/>
              <a:buAutoNum type="arabicPeriod" startAt="7"/>
            </a:pPr>
            <a:r>
              <a:rPr lang="en-US" b="1" dirty="0"/>
              <a:t>  Special Integration Groups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dirty="0"/>
              <a:t>Like INCOSE WG’s but emphasis on specialized interest or subgroup with “synthesis” focus</a:t>
            </a:r>
          </a:p>
          <a:p>
            <a:pPr>
              <a:buFont typeface="+mj-lt"/>
              <a:buAutoNum type="arabicPeriod" startAt="7"/>
            </a:pPr>
            <a:r>
              <a:rPr lang="en-US" dirty="0"/>
              <a:t> Unique, New Cluster of Skills to Cite</a:t>
            </a:r>
          </a:p>
          <a:p>
            <a:pPr>
              <a:buFont typeface="+mj-lt"/>
              <a:buAutoNum type="arabicPeriod" startAt="7"/>
            </a:pPr>
            <a:r>
              <a:rPr lang="en-US" dirty="0"/>
              <a:t> Contribution to new Systems Application area; service to society/industry</a:t>
            </a:r>
          </a:p>
          <a:p>
            <a:pPr lvl="2">
              <a:buSzPct val="100000"/>
              <a:buFont typeface="Arial" charset="0"/>
              <a:buChar char="•"/>
            </a:pPr>
            <a:r>
              <a:rPr lang="en-US" dirty="0"/>
              <a:t>Wider range of employment for SE’s &amp; SS’s; “Is there a Systems Doctor in the house”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6930" y="6584213"/>
            <a:ext cx="495632" cy="287869"/>
          </a:xfrm>
          <a:prstGeom prst="rect">
            <a:avLst/>
          </a:prstGeom>
        </p:spPr>
        <p:txBody>
          <a:bodyPr/>
          <a:lstStyle/>
          <a:p>
            <a:fld id="{924B41C4-1474-8D42-B330-D282868383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4883"/>
            <a:ext cx="11963400" cy="577654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altLang="en-US" sz="3200" b="1" dirty="0">
                <a:latin typeface="Arial" charset="0"/>
              </a:rPr>
              <a:t> Systems Pathology Manifesto</a:t>
            </a:r>
          </a:p>
          <a:p>
            <a:pPr lvl="1">
              <a:buFont typeface="Wingdings" charset="2"/>
              <a:buChar char="ü"/>
            </a:pPr>
            <a:r>
              <a:rPr lang="en-US" altLang="en-US" b="1" dirty="0">
                <a:latin typeface="Arial" charset="0"/>
              </a:rPr>
              <a:t> Statement of Expectations/Vision; called for by ISSS members for years</a:t>
            </a:r>
          </a:p>
          <a:p>
            <a:pPr>
              <a:buFont typeface="Wingdings" charset="2"/>
              <a:buChar char="Ø"/>
            </a:pPr>
            <a:r>
              <a:rPr lang="en-US" altLang="en-US" sz="3200" b="1" dirty="0">
                <a:latin typeface="Arial" charset="0"/>
              </a:rPr>
              <a:t> International Business Office</a:t>
            </a:r>
          </a:p>
          <a:p>
            <a:pPr lvl="1">
              <a:buFont typeface="Wingdings" charset="2"/>
              <a:buChar char="ü"/>
            </a:pPr>
            <a:r>
              <a:rPr lang="en-US" altLang="en-US" b="1" dirty="0">
                <a:latin typeface="Arial" charset="0"/>
              </a:rPr>
              <a:t> Place; Grants; Funding; Staffing</a:t>
            </a:r>
          </a:p>
          <a:p>
            <a:pPr>
              <a:buFont typeface="Wingdings" charset="2"/>
              <a:buChar char="Ø"/>
            </a:pPr>
            <a:r>
              <a:rPr lang="en-US" altLang="en-US" sz="3200" b="1" dirty="0">
                <a:latin typeface="Arial" charset="0"/>
              </a:rPr>
              <a:t>Applications to California Secretary of State</a:t>
            </a:r>
            <a:endParaRPr lang="en-US" altLang="en-US" b="1" dirty="0">
              <a:latin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en-US" altLang="en-US" b="1" dirty="0">
                <a:latin typeface="Arial" charset="0"/>
              </a:rPr>
              <a:t> Pass out Current By-Laws (8 pages)</a:t>
            </a:r>
          </a:p>
          <a:p>
            <a:pPr lvl="1">
              <a:buFont typeface="Wingdings" charset="2"/>
              <a:buChar char="ü"/>
            </a:pPr>
            <a:r>
              <a:rPr lang="en-US" altLang="en-US" b="1" dirty="0">
                <a:latin typeface="Arial" charset="0"/>
              </a:rPr>
              <a:t> Pass out Current Articles of Incorporation (4 pages)</a:t>
            </a:r>
          </a:p>
          <a:p>
            <a:pPr>
              <a:buFont typeface="Wingdings" charset="2"/>
              <a:buChar char="Ø"/>
            </a:pPr>
            <a:r>
              <a:rPr lang="en-US" altLang="en-US" sz="3200" b="1" dirty="0">
                <a:latin typeface="Arial" charset="0"/>
              </a:rPr>
              <a:t> ISSP Membership Recruitment Plans</a:t>
            </a:r>
          </a:p>
          <a:p>
            <a:pPr lvl="1">
              <a:buFont typeface="Wingdings" charset="2"/>
              <a:buChar char="ü"/>
            </a:pPr>
            <a:r>
              <a:rPr lang="en-US" altLang="en-US" b="1" dirty="0">
                <a:latin typeface="Arial" charset="0"/>
              </a:rPr>
              <a:t> Types of Memberships; Pass out membership application form</a:t>
            </a:r>
          </a:p>
          <a:p>
            <a:pPr lvl="1">
              <a:buFont typeface="Wingdings" charset="2"/>
              <a:buChar char="ü"/>
            </a:pPr>
            <a:r>
              <a:rPr lang="en-US" altLang="en-US" b="1" dirty="0">
                <a:latin typeface="Arial" charset="0"/>
              </a:rPr>
              <a:t> Letters of Invitation to All Domains</a:t>
            </a:r>
          </a:p>
          <a:p>
            <a:pPr>
              <a:buFont typeface="Wingdings" charset="2"/>
              <a:buChar char="Ø"/>
            </a:pPr>
            <a:r>
              <a:rPr lang="en-US" altLang="en-US" sz="3200" b="1" dirty="0">
                <a:latin typeface="Arial" charset="0"/>
              </a:rPr>
              <a:t> Anticipated Services to Members</a:t>
            </a:r>
            <a:endParaRPr lang="en-US" altLang="en-US" b="1" dirty="0">
              <a:latin typeface="Arial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b="1" dirty="0">
                <a:latin typeface="Arial" charset="0"/>
              </a:rPr>
              <a:t> Call to Join and Participate as Founding Members to 2020</a:t>
            </a:r>
          </a:p>
          <a:p>
            <a:pPr>
              <a:buFont typeface="Wingdings" charset="2"/>
              <a:buChar char="Ø"/>
            </a:pPr>
            <a:endParaRPr lang="en-US" altLang="en-US" sz="3200" b="1" dirty="0">
              <a:latin typeface="Arial" charset="0"/>
            </a:endParaRPr>
          </a:p>
          <a:p>
            <a:endParaRPr lang="en-US" altLang="en-US" dirty="0">
              <a:latin typeface="Arial" charset="0"/>
            </a:endParaRPr>
          </a:p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76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2"/>
                </a:solidFill>
                <a:latin typeface="Tahoma"/>
                <a:cs typeface="Tahoma"/>
              </a:rPr>
              <a:t>CONTENTS/OUTLINE I.</a:t>
            </a:r>
          </a:p>
        </p:txBody>
      </p:sp>
    </p:spTree>
    <p:extLst>
      <p:ext uri="{BB962C8B-B14F-4D97-AF65-F5344CB8AC3E}">
        <p14:creationId xmlns:p14="http://schemas.microsoft.com/office/powerpoint/2010/main" val="105806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13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13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13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13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13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13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13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13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13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13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13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13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1785"/>
            <a:ext cx="12202563" cy="530629"/>
          </a:xfrm>
        </p:spPr>
        <p:txBody>
          <a:bodyPr>
            <a:normAutofit fontScale="90000"/>
          </a:bodyPr>
          <a:lstStyle/>
          <a:p>
            <a:r>
              <a:rPr lang="en-US" sz="3998" b="1">
                <a:latin typeface="Arial" charset="0"/>
                <a:ea typeface="Arial" charset="0"/>
                <a:cs typeface="Arial" charset="0"/>
              </a:rPr>
              <a:t>Expected </a:t>
            </a:r>
            <a:r>
              <a:rPr lang="en-US" sz="3998" b="1" dirty="0">
                <a:latin typeface="Arial" charset="0"/>
                <a:ea typeface="Arial" charset="0"/>
                <a:cs typeface="Arial" charset="0"/>
              </a:rPr>
              <a:t>ISSP Alliances &amp; </a:t>
            </a:r>
            <a:r>
              <a:rPr lang="en-US" sz="3998" b="1" dirty="0" err="1">
                <a:latin typeface="Arial" charset="0"/>
                <a:ea typeface="Arial" charset="0"/>
                <a:cs typeface="Arial" charset="0"/>
              </a:rPr>
              <a:t>Collaboratories</a:t>
            </a:r>
            <a:r>
              <a:rPr lang="en-US" sz="3998" b="1" dirty="0">
                <a:latin typeface="Arial" charset="0"/>
                <a:ea typeface="Arial" charset="0"/>
                <a:cs typeface="Arial" charset="0"/>
              </a:rPr>
              <a:t> I.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96" y="648254"/>
            <a:ext cx="12180805" cy="5935959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International Society for the Systems Sciences (ISSS)</a:t>
            </a:r>
          </a:p>
          <a:p>
            <a:pPr lvl="2">
              <a:buSzPct val="50000"/>
            </a:pPr>
            <a:r>
              <a:rPr lang="en-US" dirty="0"/>
              <a:t>Systems Pathology SIG since 2001; several paper sessions as history</a:t>
            </a:r>
          </a:p>
          <a:p>
            <a:pPr>
              <a:buFont typeface="Wingdings" charset="2"/>
              <a:buChar char="ü"/>
            </a:pPr>
            <a:r>
              <a:rPr lang="en-US" dirty="0"/>
              <a:t>International Federation for Systems Research (IFSR)</a:t>
            </a:r>
            <a:endParaRPr lang="en-US" b="1" dirty="0"/>
          </a:p>
          <a:p>
            <a:pPr lvl="2">
              <a:buSzPct val="50000"/>
            </a:pPr>
            <a:r>
              <a:rPr lang="en-US" dirty="0"/>
              <a:t>ISSP Manager was one of the first IFSR Directors</a:t>
            </a:r>
          </a:p>
          <a:p>
            <a:pPr>
              <a:buFont typeface="Wingdings" charset="2"/>
              <a:buChar char="ü"/>
            </a:pPr>
            <a:r>
              <a:rPr lang="en-US" dirty="0"/>
              <a:t>International Council for Systems Engineering (INCOSE)</a:t>
            </a:r>
          </a:p>
          <a:p>
            <a:pPr lvl="2">
              <a:buSzPct val="50000"/>
            </a:pPr>
            <a:r>
              <a:rPr lang="en-US" dirty="0"/>
              <a:t>Initiated at INCOSE IW; one of the ongoing SSWG projects since 2010; interest of NSWG</a:t>
            </a:r>
          </a:p>
          <a:p>
            <a:pPr>
              <a:buFont typeface="Wingdings" charset="2"/>
              <a:buChar char="ü"/>
            </a:pPr>
            <a:r>
              <a:rPr lang="en-US" dirty="0"/>
              <a:t>IEEE Systems Segments</a:t>
            </a:r>
          </a:p>
          <a:p>
            <a:pPr>
              <a:buFont typeface="Wingdings" charset="2"/>
              <a:buChar char="ü"/>
            </a:pPr>
            <a:r>
              <a:rPr lang="en-US" dirty="0" err="1"/>
              <a:t>Sante</a:t>
            </a:r>
            <a:r>
              <a:rPr lang="en-US" dirty="0"/>
              <a:t> Fe Institute or NECSI (as partners to PARCSI)</a:t>
            </a:r>
          </a:p>
          <a:p>
            <a:pPr lvl="2">
              <a:buSzPct val="50000"/>
            </a:pPr>
            <a:r>
              <a:rPr lang="en-US" dirty="0"/>
              <a:t>Have not measured or assessed their interest to date but did present a couple of papers and posters on Systems Pathology in past NECSI ICCS Conferences (Int’l Conf. on Complex Systems)</a:t>
            </a:r>
          </a:p>
          <a:p>
            <a:pPr lvl="2">
              <a:buSzPct val="50000"/>
            </a:pPr>
            <a:r>
              <a:rPr lang="en-US" dirty="0"/>
              <a:t>Most rigorous this author and his colleagues have ever attended on true systems science</a:t>
            </a:r>
          </a:p>
          <a:p>
            <a:pPr lvl="2">
              <a:buSzPct val="50000"/>
            </a:pPr>
            <a:r>
              <a:rPr lang="en-US" dirty="0"/>
              <a:t>Attended almost entirely by scientists from ALL of the natural sciences</a:t>
            </a:r>
          </a:p>
          <a:p>
            <a:pPr>
              <a:buFont typeface="Wingdings" charset="2"/>
              <a:buChar char="ü"/>
            </a:pPr>
            <a:r>
              <a:rPr lang="en-US" dirty="0"/>
              <a:t>Conventional Medical Pathology organizations</a:t>
            </a:r>
          </a:p>
          <a:p>
            <a:pPr lvl="2">
              <a:buSzPct val="50000"/>
            </a:pPr>
            <a:r>
              <a:rPr lang="en-US" dirty="0"/>
              <a:t>See slide #3 and more; first new Dept. at Harvard Medical School in 40 years was Systems Biology which we assume will have some who are interested</a:t>
            </a:r>
          </a:p>
          <a:p>
            <a:pPr>
              <a:buFont typeface="Wingdings" charset="2"/>
              <a:buChar char="ü"/>
            </a:pPr>
            <a:r>
              <a:rPr lang="en-US" dirty="0"/>
              <a:t>New Societies and Journal authors from Systems Biology, </a:t>
            </a:r>
            <a:r>
              <a:rPr lang="en-US" dirty="0" err="1"/>
              <a:t>SynBio</a:t>
            </a:r>
            <a:r>
              <a:rPr lang="en-US" dirty="0"/>
              <a:t>, Biomimicry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1195" y="6605977"/>
            <a:ext cx="1185608" cy="2443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January 28,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6930" y="6584213"/>
            <a:ext cx="495632" cy="287869"/>
          </a:xfrm>
          <a:prstGeom prst="rect">
            <a:avLst/>
          </a:prstGeom>
        </p:spPr>
        <p:txBody>
          <a:bodyPr/>
          <a:lstStyle/>
          <a:p>
            <a:fld id="{924B41C4-1474-8D42-B330-D282868383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96" y="648254"/>
            <a:ext cx="12180805" cy="593595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b="1" dirty="0"/>
              <a:t>Planned Foundational Organizations; shared office home with ISSP</a:t>
            </a:r>
          </a:p>
          <a:p>
            <a:pPr lvl="1">
              <a:buFont typeface="Arial" charset="0"/>
              <a:buChar char="•"/>
            </a:pPr>
            <a:r>
              <a:rPr lang="en-US" b="1" dirty="0"/>
              <a:t>ISISTEM</a:t>
            </a:r>
            <a:r>
              <a:rPr lang="en-US" dirty="0"/>
              <a:t> (see next slides for detail)</a:t>
            </a:r>
          </a:p>
          <a:p>
            <a:pPr lvl="2">
              <a:buSzPct val="50000"/>
            </a:pPr>
            <a:r>
              <a:rPr lang="en-US" dirty="0"/>
              <a:t>Institute for Systems-Integrated </a:t>
            </a:r>
            <a:r>
              <a:rPr lang="en-US" dirty="0" err="1"/>
              <a:t>Sciences,Technologies</a:t>
            </a:r>
            <a:r>
              <a:rPr lang="en-US" dirty="0"/>
              <a:t>, Engineering, and Mathematics</a:t>
            </a:r>
          </a:p>
          <a:p>
            <a:pPr lvl="2">
              <a:buSzPct val="50000"/>
            </a:pPr>
            <a:r>
              <a:rPr lang="en-US" dirty="0"/>
              <a:t>As direct descendent of the 45-year old Institute for Advanced Systems Studies (IAS)</a:t>
            </a:r>
          </a:p>
          <a:p>
            <a:pPr lvl="2">
              <a:buSzPct val="50000"/>
            </a:pPr>
            <a:r>
              <a:rPr lang="en-US" dirty="0"/>
              <a:t>23 campus Fellowship in the California State University System modeled after IAS</a:t>
            </a:r>
          </a:p>
          <a:p>
            <a:pPr lvl="2">
              <a:buSzPct val="50000"/>
            </a:pPr>
            <a:r>
              <a:rPr lang="en-US" dirty="0"/>
              <a:t>Already met twice with the Vice Chancellor of the CSUC System for Cross-Campus Programs</a:t>
            </a:r>
          </a:p>
          <a:p>
            <a:pPr lvl="2">
              <a:buSzPct val="50000"/>
            </a:pPr>
            <a:r>
              <a:rPr lang="en-US" dirty="0"/>
              <a:t>Currently a faculty office on Cal Poly Pomona campus (impermanent?) 94-290; 909-869-2045 which could serve as initial organizing office for ISISTEM</a:t>
            </a:r>
          </a:p>
          <a:p>
            <a:pPr lvl="1">
              <a:buFont typeface="Arial" charset="0"/>
              <a:buChar char="•"/>
            </a:pPr>
            <a:r>
              <a:rPr lang="en-US" b="1" dirty="0" err="1"/>
              <a:t>fPARCSI</a:t>
            </a:r>
            <a:r>
              <a:rPr lang="en-US" b="1" dirty="0"/>
              <a:t> </a:t>
            </a:r>
            <a:r>
              <a:rPr lang="en-US" dirty="0"/>
              <a:t>(see next slides for detail)</a:t>
            </a:r>
          </a:p>
          <a:p>
            <a:pPr lvl="2">
              <a:buSzPct val="50000"/>
            </a:pPr>
            <a:r>
              <a:rPr lang="en-US" dirty="0"/>
              <a:t>Federation of Pacific Rim Complex Systems Institutes</a:t>
            </a:r>
          </a:p>
          <a:p>
            <a:pPr lvl="2">
              <a:buSzPct val="50000"/>
            </a:pPr>
            <a:r>
              <a:rPr lang="en-US" dirty="0"/>
              <a:t>The Pacific Rim is a geographically interdependent set of nations that are advancing rapidly in the areas of technology and systems</a:t>
            </a:r>
          </a:p>
          <a:p>
            <a:pPr lvl="2">
              <a:buSzPct val="50000"/>
            </a:pPr>
            <a:r>
              <a:rPr lang="en-US" dirty="0"/>
              <a:t>There are many universities, much investment, and therefore many Complex Systems Institutes along the Ring of Fire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1195" y="6605977"/>
            <a:ext cx="1185608" cy="2443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January 28,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6930" y="6584213"/>
            <a:ext cx="495632" cy="287869"/>
          </a:xfrm>
          <a:prstGeom prst="rect">
            <a:avLst/>
          </a:prstGeom>
        </p:spPr>
        <p:txBody>
          <a:bodyPr/>
          <a:lstStyle/>
          <a:p>
            <a:fld id="{924B41C4-1474-8D42-B330-D2828683839D}" type="slidenum">
              <a:rPr lang="en-US" smtClean="0"/>
              <a:t>21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-1" y="1785"/>
            <a:ext cx="12202563" cy="530629"/>
          </a:xfrm>
        </p:spPr>
        <p:txBody>
          <a:bodyPr>
            <a:normAutofit fontScale="90000"/>
          </a:bodyPr>
          <a:lstStyle/>
          <a:p>
            <a:r>
              <a:rPr lang="en-US" sz="3998" b="1" dirty="0">
                <a:latin typeface="Arial" charset="0"/>
                <a:ea typeface="Arial" charset="0"/>
                <a:cs typeface="Arial" charset="0"/>
              </a:rPr>
              <a:t>Expected ISSP Alliances &amp; </a:t>
            </a:r>
            <a:r>
              <a:rPr lang="en-US" sz="3998" b="1" dirty="0" err="1">
                <a:latin typeface="Arial" charset="0"/>
                <a:ea typeface="Arial" charset="0"/>
                <a:cs typeface="Arial" charset="0"/>
              </a:rPr>
              <a:t>Collaboratories</a:t>
            </a:r>
            <a:r>
              <a:rPr lang="en-US" sz="3998" b="1" dirty="0">
                <a:latin typeface="Arial" charset="0"/>
                <a:ea typeface="Arial" charset="0"/>
                <a:cs typeface="Arial" charset="0"/>
              </a:rPr>
              <a:t> II.</a:t>
            </a:r>
          </a:p>
        </p:txBody>
      </p:sp>
    </p:spTree>
    <p:extLst>
      <p:ext uri="{BB962C8B-B14F-4D97-AF65-F5344CB8AC3E}">
        <p14:creationId xmlns:p14="http://schemas.microsoft.com/office/powerpoint/2010/main" val="18075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6380" y="915709"/>
            <a:ext cx="5178903" cy="578818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marL="342729" indent="-342729" defTabSz="913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999" b="1" dirty="0"/>
          </a:p>
        </p:txBody>
      </p:sp>
      <p:pic>
        <p:nvPicPr>
          <p:cNvPr id="5" name="Picture 4" descr="CSU Statewide ma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534" y="1867713"/>
            <a:ext cx="4748315" cy="498850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345924" y="1819468"/>
            <a:ext cx="4334954" cy="29702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51000"/>
                </a:schemeClr>
              </a:gs>
              <a:gs pos="80000">
                <a:schemeClr val="accent1">
                  <a:shade val="93000"/>
                  <a:satMod val="130000"/>
                  <a:alpha val="51000"/>
                </a:schemeClr>
              </a:gs>
              <a:gs pos="100000">
                <a:schemeClr val="accent1">
                  <a:shade val="94000"/>
                  <a:satMod val="135000"/>
                  <a:alpha val="51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Oval 7"/>
          <p:cNvSpPr/>
          <p:nvPr/>
        </p:nvSpPr>
        <p:spPr>
          <a:xfrm>
            <a:off x="8221051" y="4596326"/>
            <a:ext cx="3801795" cy="2232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51000"/>
                </a:schemeClr>
              </a:gs>
              <a:gs pos="80000">
                <a:schemeClr val="accent1">
                  <a:shade val="93000"/>
                  <a:satMod val="130000"/>
                  <a:alpha val="51000"/>
                </a:schemeClr>
              </a:gs>
              <a:gs pos="100000">
                <a:schemeClr val="accent1">
                  <a:shade val="94000"/>
                  <a:satMod val="135000"/>
                  <a:alpha val="51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Rectangle 10"/>
          <p:cNvSpPr/>
          <p:nvPr/>
        </p:nvSpPr>
        <p:spPr>
          <a:xfrm>
            <a:off x="10612" y="1135838"/>
            <a:ext cx="7571127" cy="581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29" indent="-342729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99" b="1" dirty="0"/>
              <a:t>CSUS is largest higher </a:t>
            </a:r>
            <a:r>
              <a:rPr lang="en-US" sz="1999" b="1" dirty="0" err="1"/>
              <a:t>ed</a:t>
            </a:r>
            <a:r>
              <a:rPr lang="en-US" sz="1999" b="1" dirty="0"/>
              <a:t> sys in world; 23 campuses</a:t>
            </a:r>
          </a:p>
          <a:p>
            <a:pPr marL="342729" indent="-342729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99" b="1" dirty="0"/>
              <a:t>CSUS-wide Fellowship of Pres-appointed Faculty, Associate, &amp; Student Fellows</a:t>
            </a:r>
          </a:p>
          <a:p>
            <a:pPr marL="342729" indent="-342729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99" b="1" dirty="0"/>
              <a:t>Self-</a:t>
            </a:r>
            <a:r>
              <a:rPr lang="en-US" sz="1999" b="1" dirty="0" err="1"/>
              <a:t>Id’d</a:t>
            </a:r>
            <a:r>
              <a:rPr lang="en-US" sz="1999" b="1" dirty="0"/>
              <a:t> &amp; nom from Chairs/Deans; estimate could attract 3 to 7 per campus</a:t>
            </a:r>
          </a:p>
          <a:p>
            <a:pPr marL="342729" indent="-342729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99" b="1" dirty="0"/>
              <a:t>focus on systems-based education and research; to attract &gt; &amp; significant ^ in external funding</a:t>
            </a:r>
          </a:p>
          <a:p>
            <a:pPr marL="342729" indent="-342729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99" b="1" dirty="0"/>
              <a:t>Reviewed by peer Fellows; creates a very significant critical mass of sys talent</a:t>
            </a:r>
          </a:p>
          <a:p>
            <a:pPr marL="342729" indent="-342729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99" b="1" dirty="0"/>
              <a:t>Two Co-Directors of Northern/Central cluster of twelve campuses and Southern of 11 campuses grouped for local </a:t>
            </a:r>
            <a:r>
              <a:rPr lang="en-US" sz="1999" b="1" dirty="0" err="1"/>
              <a:t>Convoc</a:t>
            </a:r>
            <a:r>
              <a:rPr lang="en-US" sz="1999" b="1" dirty="0"/>
              <a:t> meetings; facilitates cross-disc local res</a:t>
            </a:r>
          </a:p>
          <a:p>
            <a:pPr marL="342729" indent="-342729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99" b="1" dirty="0"/>
              <a:t>Annual system-wide Conf. like CSUPERB</a:t>
            </a:r>
          </a:p>
          <a:p>
            <a:pPr marL="342729" indent="-342729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99" b="1" dirty="0"/>
              <a:t>Would be excellent base for delivering hybrid, internet-based </a:t>
            </a:r>
            <a:r>
              <a:rPr lang="en-US" sz="1999" b="1" dirty="0" err="1"/>
              <a:t>MOOC’s</a:t>
            </a:r>
            <a:r>
              <a:rPr lang="en-US" sz="1999" b="1" dirty="0"/>
              <a:t> &amp; specialty courses of critical mass across CSUS</a:t>
            </a:r>
          </a:p>
          <a:p>
            <a:pPr marL="342729" indent="-342729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99" b="1" dirty="0"/>
              <a:t>Produce regularly scheduled student-faculty Working Papers - Ongoing Projects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-1" y="1785"/>
            <a:ext cx="11155249" cy="530629"/>
          </a:xfrm>
          <a:prstGeom prst="rect">
            <a:avLst/>
          </a:prstGeom>
        </p:spPr>
        <p:txBody>
          <a:bodyPr vert="horz" lIns="121891" tIns="60945" rIns="121891" bIns="60945" rtlCol="0" anchor="b">
            <a:normAutofit fontScale="82500" lnSpcReduction="20000"/>
          </a:bodyPr>
          <a:lstStyle>
            <a:lvl1pPr algn="l" defTabSz="609768" rtl="0" eaLnBrk="1" latinLnBrk="0" hangingPunct="1">
              <a:spcBef>
                <a:spcPct val="0"/>
              </a:spcBef>
              <a:buNone/>
              <a:defRPr sz="6000" kern="1200" baseline="0">
                <a:solidFill>
                  <a:srgbClr val="0071C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998" b="1" dirty="0"/>
              <a:t>&gt;</a:t>
            </a:r>
            <a:r>
              <a:rPr lang="en-US" sz="3998" b="1"/>
              <a:t>COLLABORATORIES: ISISTEM </a:t>
            </a:r>
            <a:r>
              <a:rPr lang="en-US" sz="3998" b="1" dirty="0"/>
              <a:t>DETAIL</a:t>
            </a:r>
          </a:p>
        </p:txBody>
      </p:sp>
      <p:pic>
        <p:nvPicPr>
          <p:cNvPr id="13" name="Picture 93" descr="California_State_University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2654" y="66172"/>
            <a:ext cx="1715019" cy="170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6"/>
          <p:cNvSpPr txBox="1">
            <a:spLocks/>
          </p:cNvSpPr>
          <p:nvPr/>
        </p:nvSpPr>
        <p:spPr>
          <a:xfrm>
            <a:off x="-152426" y="495144"/>
            <a:ext cx="11155249" cy="530629"/>
          </a:xfrm>
          <a:prstGeom prst="rect">
            <a:avLst/>
          </a:prstGeom>
        </p:spPr>
        <p:txBody>
          <a:bodyPr vert="horz" lIns="121891" tIns="60945" rIns="121891" bIns="60945" rtlCol="0" anchor="b">
            <a:noAutofit/>
          </a:bodyPr>
          <a:lstStyle>
            <a:lvl1pPr algn="l" defTabSz="609768" rtl="0" eaLnBrk="1" latinLnBrk="0" hangingPunct="1">
              <a:spcBef>
                <a:spcPct val="0"/>
              </a:spcBef>
              <a:buNone/>
              <a:defRPr sz="6000" kern="1200" baseline="0">
                <a:solidFill>
                  <a:srgbClr val="0071C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b="1" dirty="0"/>
              <a:t>(INSTITUTE FOR SYSTEMS-INTEGRATED SCIENCES TEM)</a:t>
            </a:r>
          </a:p>
        </p:txBody>
      </p:sp>
    </p:spTree>
    <p:extLst>
      <p:ext uri="{BB962C8B-B14F-4D97-AF65-F5344CB8AC3E}">
        <p14:creationId xmlns:p14="http://schemas.microsoft.com/office/powerpoint/2010/main" val="7978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" y="1255434"/>
            <a:ext cx="6950355" cy="51598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marL="342729" indent="-342729" defTabSz="91394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Use ISISTEM as a base to organize needed new entities</a:t>
            </a:r>
          </a:p>
          <a:p>
            <a:pPr marL="342729" indent="-342729" defTabSz="91394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Pacific Rim Complex Systems Institutes represent the hard sciences active in systems: (physics, math, cosmology, geology, biology, </a:t>
            </a:r>
            <a:r>
              <a:rPr lang="en-US" sz="2400" b="1" dirty="0" err="1">
                <a:ea typeface="ＭＳ Ｐゴシック" charset="0"/>
                <a:cs typeface="ＭＳ Ｐゴシック" charset="0"/>
              </a:rPr>
              <a:t>compsci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342729" indent="-342729" defTabSz="91394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Modeled after successes of NECSI and </a:t>
            </a:r>
            <a:r>
              <a:rPr lang="en-US" sz="2400" b="1" dirty="0" err="1">
                <a:ea typeface="ＭＳ Ｐゴシック" charset="0"/>
                <a:cs typeface="ＭＳ Ｐゴシック" charset="0"/>
              </a:rPr>
              <a:t>Sante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 Fe Institute</a:t>
            </a:r>
          </a:p>
          <a:p>
            <a:pPr marL="342729" indent="-342729" defTabSz="91394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Significant potential increases in rigor &amp; use of scientific literature</a:t>
            </a:r>
          </a:p>
          <a:p>
            <a:pPr marL="342729" indent="-342729" defTabSz="91394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b="1" dirty="0"/>
              <a:t>For both ISISTEM &amp; </a:t>
            </a:r>
            <a:r>
              <a:rPr lang="en-US" sz="2400" b="1" dirty="0" err="1"/>
              <a:t>fPARCSI</a:t>
            </a:r>
            <a:r>
              <a:rPr lang="en-US" sz="2400" b="1" dirty="0"/>
              <a:t> main first order of business is attracting external funding; former IAS did attract $5.3 M before LRT retired</a:t>
            </a:r>
          </a:p>
        </p:txBody>
      </p:sp>
      <p:pic>
        <p:nvPicPr>
          <p:cNvPr id="5" name="Picture 4" descr="pacific-rim-m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355" y="1068029"/>
            <a:ext cx="5224420" cy="396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nut 5"/>
          <p:cNvSpPr/>
          <p:nvPr/>
        </p:nvSpPr>
        <p:spPr>
          <a:xfrm>
            <a:off x="7238405" y="1068030"/>
            <a:ext cx="4792280" cy="3407843"/>
          </a:xfrm>
          <a:prstGeom prst="donu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8000"/>
                </a:schemeClr>
              </a:gs>
              <a:gs pos="80000">
                <a:schemeClr val="accent1">
                  <a:shade val="93000"/>
                  <a:satMod val="130000"/>
                  <a:alpha val="68000"/>
                </a:schemeClr>
              </a:gs>
              <a:gs pos="100000">
                <a:schemeClr val="accent1">
                  <a:shade val="94000"/>
                  <a:satMod val="135000"/>
                  <a:alpha val="6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tx1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812800" y="1785"/>
            <a:ext cx="10653486" cy="530629"/>
          </a:xfrm>
          <a:prstGeom prst="rect">
            <a:avLst/>
          </a:prstGeom>
        </p:spPr>
        <p:txBody>
          <a:bodyPr vert="horz" lIns="121891" tIns="60945" rIns="121891" bIns="60945" rtlCol="0" anchor="b">
            <a:noAutofit/>
          </a:bodyPr>
          <a:lstStyle>
            <a:lvl1pPr algn="l" defTabSz="609768" rtl="0" eaLnBrk="1" latinLnBrk="0" hangingPunct="1">
              <a:spcBef>
                <a:spcPct val="0"/>
              </a:spcBef>
              <a:buNone/>
              <a:defRPr sz="6000" kern="1200" baseline="0">
                <a:solidFill>
                  <a:srgbClr val="0071C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&gt;&gt; COLLABORATORIES: ISISTEM 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sz="3200" b="1" dirty="0" err="1">
                <a:latin typeface="Arial" charset="0"/>
                <a:ea typeface="Arial" charset="0"/>
                <a:cs typeface="Arial" charset="0"/>
                <a:sym typeface="Wingdings"/>
              </a:rPr>
              <a:t>fPARCSI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2956" y="5176208"/>
            <a:ext cx="5159063" cy="922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/>
              <a:t>Both ISISTEM &amp; </a:t>
            </a:r>
            <a:r>
              <a:rPr lang="en-US" sz="1799" dirty="0" err="1"/>
              <a:t>fPARCSI</a:t>
            </a:r>
            <a:r>
              <a:rPr lang="en-US" sz="1799" dirty="0"/>
              <a:t> would create many opportunities for the International Society for Systems Pathology, ISSP, and vice versa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-152426" y="495144"/>
            <a:ext cx="11155249" cy="530629"/>
          </a:xfrm>
          <a:prstGeom prst="rect">
            <a:avLst/>
          </a:prstGeom>
        </p:spPr>
        <p:txBody>
          <a:bodyPr vert="horz" lIns="121891" tIns="60945" rIns="121891" bIns="60945" rtlCol="0" anchor="b">
            <a:noAutofit/>
          </a:bodyPr>
          <a:lstStyle>
            <a:lvl1pPr algn="l" defTabSz="609768" rtl="0" eaLnBrk="1" latinLnBrk="0" hangingPunct="1">
              <a:spcBef>
                <a:spcPct val="0"/>
              </a:spcBef>
              <a:buNone/>
              <a:defRPr sz="6000" kern="1200" baseline="0">
                <a:solidFill>
                  <a:srgbClr val="0071C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b="1" dirty="0"/>
              <a:t>(federation of Pacific Rim Complex Systems Institutes)</a:t>
            </a:r>
          </a:p>
        </p:txBody>
      </p:sp>
    </p:spTree>
    <p:extLst>
      <p:ext uri="{BB962C8B-B14F-4D97-AF65-F5344CB8AC3E}">
        <p14:creationId xmlns:p14="http://schemas.microsoft.com/office/powerpoint/2010/main" val="12875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5" y="2888342"/>
            <a:ext cx="11843657" cy="1930401"/>
          </a:xfrm>
        </p:spPr>
        <p:txBody>
          <a:bodyPr>
            <a:noAutofit/>
          </a:bodyPr>
          <a:lstStyle/>
          <a:p>
            <a:r>
              <a:rPr lang="en-US" sz="11500" b="1">
                <a:latin typeface="Tahoma" charset="0"/>
                <a:ea typeface="Tahoma" charset="0"/>
                <a:cs typeface="Tahoma" charset="0"/>
              </a:rPr>
              <a:t>CALL TO JOIN: YOU &amp; NOW</a:t>
            </a:r>
            <a:endParaRPr lang="en-US" sz="11500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0649"/>
            <a:ext cx="12202562" cy="383502"/>
          </a:xfrm>
        </p:spPr>
        <p:txBody>
          <a:bodyPr>
            <a:normAutofit fontScale="90000"/>
          </a:bodyPr>
          <a:lstStyle/>
          <a:p>
            <a:r>
              <a:rPr lang="en-US" sz="3100" b="1">
                <a:latin typeface="Arial" charset="0"/>
                <a:ea typeface="Arial" charset="0"/>
                <a:cs typeface="Arial" charset="0"/>
              </a:rPr>
              <a:t>Question/Follow-Up </a:t>
            </a:r>
            <a:r>
              <a:rPr lang="en-US" sz="3100" b="1" dirty="0">
                <a:latin typeface="Arial" charset="0"/>
                <a:ea typeface="Arial" charset="0"/>
                <a:cs typeface="Arial" charset="0"/>
              </a:rPr>
              <a:t>for ALL 3 Sessions on SPT/Systems Pathology?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586702"/>
            <a:ext cx="12180805" cy="598299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For the last 15 min activity-discussion </a:t>
            </a:r>
            <a:r>
              <a:rPr lang="en-US" sz="1799" dirty="0"/>
              <a:t>(please fill out your cards)</a:t>
            </a:r>
            <a:endParaRPr lang="en-US" sz="1799" b="1" dirty="0"/>
          </a:p>
          <a:p>
            <a:pPr lvl="1">
              <a:buFont typeface="Arial" charset="0"/>
              <a:buChar char="•"/>
            </a:pPr>
            <a:r>
              <a:rPr lang="en-US" dirty="0"/>
              <a:t>Did these presentations give you a good overall understanding of the proposed new specialty of top-down </a:t>
            </a:r>
            <a:r>
              <a:rPr lang="en-US" dirty="0" err="1"/>
              <a:t>SysPath</a:t>
            </a:r>
            <a:r>
              <a:rPr lang="en-US" dirty="0"/>
              <a:t>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Do you see significant potential in </a:t>
            </a:r>
            <a:r>
              <a:rPr lang="en-US" dirty="0" err="1"/>
              <a:t>SysPath</a:t>
            </a:r>
            <a:r>
              <a:rPr lang="en-US" dirty="0"/>
              <a:t> for the field of Systems ENGINEERING?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Do you see clear relationships between natural systems and </a:t>
            </a:r>
            <a:r>
              <a:rPr lang="en-US" dirty="0" err="1"/>
              <a:t>SysPath</a:t>
            </a:r>
            <a:r>
              <a:rPr lang="en-US" dirty="0"/>
              <a:t>? And so between the INCOSE NSWG and SSWG’s?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What personal interest do you have in participating?</a:t>
            </a:r>
          </a:p>
          <a:p>
            <a:pPr lvl="2">
              <a:buSzPct val="50000"/>
            </a:pPr>
            <a:r>
              <a:rPr lang="en-US" dirty="0"/>
              <a:t>At which level?</a:t>
            </a:r>
          </a:p>
          <a:p>
            <a:pPr lvl="2">
              <a:buSzPct val="50000"/>
            </a:pPr>
            <a:r>
              <a:rPr lang="en-US" dirty="0"/>
              <a:t>In what ways?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Are these dreams too wild; impossible; unlikely</a:t>
            </a:r>
          </a:p>
          <a:p>
            <a:pPr lvl="2">
              <a:buSzPct val="50000"/>
            </a:pPr>
            <a:r>
              <a:rPr lang="en-US" dirty="0"/>
              <a:t>Give us your assessment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JOIN ISSP as a member, NOW</a:t>
            </a:r>
          </a:p>
          <a:p>
            <a:pPr lvl="2">
              <a:buSzPct val="50000"/>
            </a:pPr>
            <a:r>
              <a:rPr lang="en-US" dirty="0"/>
              <a:t>Become a FOUNDING member until Jan 2020; perpetual very low membership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6930" y="6555185"/>
            <a:ext cx="495632" cy="287869"/>
          </a:xfrm>
          <a:prstGeom prst="rect">
            <a:avLst/>
          </a:prstGeom>
        </p:spPr>
        <p:txBody>
          <a:bodyPr/>
          <a:lstStyle/>
          <a:p>
            <a:fld id="{924B41C4-1474-8D42-B330-D282868383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85" y="1582058"/>
            <a:ext cx="11843657" cy="4500744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Tahoma" charset="0"/>
                <a:ea typeface="Tahoma" charset="0"/>
                <a:cs typeface="Tahoma" charset="0"/>
              </a:rPr>
              <a:t>SYSTEMS PATHOLOGY MANIFESTO</a:t>
            </a:r>
          </a:p>
        </p:txBody>
      </p:sp>
    </p:spTree>
    <p:extLst>
      <p:ext uri="{BB962C8B-B14F-4D97-AF65-F5344CB8AC3E}">
        <p14:creationId xmlns:p14="http://schemas.microsoft.com/office/powerpoint/2010/main" val="16475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85"/>
            <a:ext cx="10972800" cy="530629"/>
          </a:xfrm>
        </p:spPr>
        <p:txBody>
          <a:bodyPr>
            <a:normAutofit fontScale="90000"/>
          </a:bodyPr>
          <a:lstStyle/>
          <a:p>
            <a:r>
              <a:rPr lang="en-US" sz="3998" b="1" dirty="0">
                <a:latin typeface="Arial" charset="0"/>
                <a:ea typeface="Arial" charset="0"/>
                <a:cs typeface="Arial" charset="0"/>
              </a:rPr>
              <a:t>Manifesto for top-down Systems Pathology?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601216"/>
            <a:ext cx="12180805" cy="5982997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ü"/>
            </a:pPr>
            <a:r>
              <a:rPr lang="en-US" sz="3000" b="1" dirty="0"/>
              <a:t>Do we even need a “manifesto?” </a:t>
            </a:r>
            <a:r>
              <a:rPr lang="en-US" sz="1799" dirty="0"/>
              <a:t>(Singers)</a:t>
            </a:r>
            <a:endParaRPr lang="en-US" sz="1799" b="1" dirty="0"/>
          </a:p>
          <a:p>
            <a:pPr lvl="1">
              <a:buFont typeface="Arial" charset="0"/>
              <a:buChar char="•"/>
            </a:pPr>
            <a:r>
              <a:rPr lang="en-US" sz="2800" b="1" dirty="0"/>
              <a:t>Manifesto’s have a mixed reputation</a:t>
            </a:r>
          </a:p>
          <a:p>
            <a:pPr lvl="2">
              <a:buSzPct val="50000"/>
            </a:pPr>
            <a:r>
              <a:rPr lang="en-US" sz="2400" dirty="0"/>
              <a:t>Marxism-Communism; Terrorists; fascism; anarchists, but also Dec. of Ind.; </a:t>
            </a:r>
            <a:r>
              <a:rPr lang="en-US" sz="2400" dirty="0" err="1"/>
              <a:t>MLKing’s</a:t>
            </a:r>
            <a:r>
              <a:rPr lang="en-US" sz="2400" dirty="0"/>
              <a:t> “I have a dream;”</a:t>
            </a:r>
          </a:p>
          <a:p>
            <a:pPr lvl="2">
              <a:buSzPct val="50000"/>
            </a:pPr>
            <a:r>
              <a:rPr lang="en-US" sz="2400" dirty="0"/>
              <a:t>Not to conflate major and minor movements; still a change of course needs a foundation statement</a:t>
            </a:r>
          </a:p>
          <a:p>
            <a:pPr lvl="2">
              <a:buSzPct val="50000"/>
            </a:pPr>
            <a:r>
              <a:rPr lang="en-US" sz="2400" dirty="0"/>
              <a:t>E.g. note influence of recent Manifesto for Agile Software Engineering</a:t>
            </a:r>
          </a:p>
          <a:p>
            <a:pPr lvl="1">
              <a:buFont typeface="Arial" charset="0"/>
              <a:buChar char="•"/>
            </a:pPr>
            <a:r>
              <a:rPr lang="en-US" sz="2800" b="1" dirty="0"/>
              <a:t>What does a “manifesto” do?</a:t>
            </a:r>
          </a:p>
          <a:p>
            <a:pPr lvl="2">
              <a:buSzPct val="50000"/>
            </a:pPr>
            <a:r>
              <a:rPr lang="en-US" sz="2400" dirty="0"/>
              <a:t>(L) etymology revealing: </a:t>
            </a:r>
            <a:r>
              <a:rPr lang="en-US" sz="2400" b="1" dirty="0" err="1"/>
              <a:t>manifestum</a:t>
            </a:r>
            <a:r>
              <a:rPr lang="en-US" sz="2400" dirty="0"/>
              <a:t> meant </a:t>
            </a:r>
            <a:r>
              <a:rPr lang="en-US" sz="2400" b="1" dirty="0"/>
              <a:t>“clear or conspicuous” </a:t>
            </a:r>
            <a:r>
              <a:rPr lang="en-US" sz="2400" dirty="0"/>
              <a:t>so should accomplish </a:t>
            </a:r>
            <a:r>
              <a:rPr lang="mr-IN" sz="2400" dirty="0"/>
              <a:t>–</a:t>
            </a:r>
            <a:r>
              <a:rPr lang="en-US" sz="2400" dirty="0"/>
              <a:t> make clear what it is and bring it to the attention of as many as possible; declaration of tenets and intentions</a:t>
            </a:r>
          </a:p>
          <a:p>
            <a:pPr lvl="1">
              <a:buFont typeface="Arial" charset="0"/>
              <a:buChar char="•"/>
            </a:pPr>
            <a:r>
              <a:rPr lang="en-US" sz="2800" b="1" dirty="0"/>
              <a:t>Systems Pathology Manifesto (handout) NOT one person, facilitate </a:t>
            </a:r>
            <a:r>
              <a:rPr lang="en-US" sz="2800" b="1" dirty="0">
                <a:sym typeface="Wingdings"/>
              </a:rPr>
              <a:t> </a:t>
            </a:r>
            <a:r>
              <a:rPr lang="en-US" sz="2800" b="1" dirty="0"/>
              <a:t>consensus</a:t>
            </a:r>
          </a:p>
          <a:p>
            <a:pPr lvl="2">
              <a:buSzPct val="50000"/>
            </a:pPr>
            <a:r>
              <a:rPr lang="en-US" sz="2400" b="1" dirty="0"/>
              <a:t>Modeled after Agile Software </a:t>
            </a:r>
            <a:r>
              <a:rPr lang="en-US" sz="2400" b="1" dirty="0" err="1"/>
              <a:t>Dev’t</a:t>
            </a:r>
            <a:r>
              <a:rPr lang="en-US" sz="2400" b="1" dirty="0"/>
              <a:t> Manifesto: </a:t>
            </a:r>
            <a:r>
              <a:rPr lang="en-US" sz="2400" dirty="0"/>
              <a:t>Completed at a Utah ski resort Feb, 2001 </a:t>
            </a:r>
            <a:r>
              <a:rPr lang="en-US" sz="1400" dirty="0"/>
              <a:t>Agile Alliance</a:t>
            </a:r>
          </a:p>
          <a:p>
            <a:pPr lvl="2">
              <a:buSzPct val="50000"/>
            </a:pPr>
            <a:r>
              <a:rPr lang="en-US" sz="2400" b="1" dirty="0"/>
              <a:t>Main Points </a:t>
            </a:r>
            <a:r>
              <a:rPr lang="en-US" sz="2400" b="1" dirty="0" err="1"/>
              <a:t>ToDate</a:t>
            </a:r>
            <a:r>
              <a:rPr lang="en-US" sz="2400" b="1" dirty="0"/>
              <a:t>: </a:t>
            </a:r>
            <a:r>
              <a:rPr lang="en-US" sz="2400" dirty="0"/>
              <a:t>Cite Savings; Defining features; Learn from Medicine; Cite History; Cite Sources; Caveats?</a:t>
            </a:r>
            <a:endParaRPr lang="en-US" sz="2400" b="1" dirty="0"/>
          </a:p>
          <a:p>
            <a:pPr lvl="2">
              <a:buSzPct val="50000"/>
            </a:pPr>
            <a:r>
              <a:rPr lang="en-US" sz="2400" b="1" dirty="0"/>
              <a:t>Signatories: </a:t>
            </a:r>
            <a:r>
              <a:rPr lang="en-US" sz="2400" dirty="0"/>
              <a:t>Founding Members (after first Founding year, roughly Jan 2017-2020);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6930" y="6584213"/>
            <a:ext cx="495632" cy="287869"/>
          </a:xfrm>
          <a:prstGeom prst="rect">
            <a:avLst/>
          </a:prstGeom>
        </p:spPr>
        <p:txBody>
          <a:bodyPr/>
          <a:lstStyle/>
          <a:p>
            <a:fld id="{924B41C4-1474-8D42-B330-D282868383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85" y="275766"/>
            <a:ext cx="11843657" cy="6082802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Tahoma" charset="0"/>
                <a:ea typeface="Tahoma" charset="0"/>
                <a:cs typeface="Tahoma" charset="0"/>
              </a:rPr>
              <a:t>ISSP </a:t>
            </a:r>
            <a:r>
              <a:rPr lang="en-US" sz="9900" b="1" dirty="0">
                <a:latin typeface="Tahoma" charset="0"/>
                <a:ea typeface="Tahoma" charset="0"/>
                <a:cs typeface="Tahoma" charset="0"/>
              </a:rPr>
              <a:t>INTERNATIONAL</a:t>
            </a:r>
            <a:r>
              <a:rPr lang="en-US" sz="11500" b="1" dirty="0">
                <a:latin typeface="Tahoma" charset="0"/>
                <a:ea typeface="Tahoma" charset="0"/>
                <a:cs typeface="Tahoma" charset="0"/>
              </a:rPr>
              <a:t> BUSINESS OFFICE</a:t>
            </a:r>
          </a:p>
        </p:txBody>
      </p:sp>
    </p:spTree>
    <p:extLst>
      <p:ext uri="{BB962C8B-B14F-4D97-AF65-F5344CB8AC3E}">
        <p14:creationId xmlns:p14="http://schemas.microsoft.com/office/powerpoint/2010/main" val="3774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85"/>
            <a:ext cx="10972800" cy="530629"/>
          </a:xfrm>
        </p:spPr>
        <p:txBody>
          <a:bodyPr>
            <a:normAutofit fontScale="90000"/>
          </a:bodyPr>
          <a:lstStyle/>
          <a:p>
            <a:r>
              <a:rPr lang="en-US" sz="3998" b="1" dirty="0">
                <a:latin typeface="Arial" charset="0"/>
                <a:ea typeface="Arial" charset="0"/>
                <a:cs typeface="Arial" charset="0"/>
              </a:rPr>
              <a:t>Initiate an Int’l Society for Systems Pathology I.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96" y="691796"/>
            <a:ext cx="12180805" cy="581060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b="1" dirty="0"/>
              <a:t>Steps to Official Incorporation</a:t>
            </a:r>
          </a:p>
          <a:p>
            <a:pPr lvl="1">
              <a:buFont typeface="Arial" charset="0"/>
              <a:buChar char="•"/>
            </a:pPr>
            <a:r>
              <a:rPr lang="en-US" b="1" dirty="0"/>
              <a:t>Secure Office Space (DONE)</a:t>
            </a:r>
          </a:p>
          <a:p>
            <a:pPr lvl="2"/>
            <a:r>
              <a:rPr lang="en-US" b="1" dirty="0"/>
              <a:t>Share office with Wilson Foundation Trust, So. Cal. Office, Harrison, Claremont, Ca.; two houses from 8-campus Claremont Colleges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Secure Core Staffing (Partially Done)</a:t>
            </a:r>
          </a:p>
          <a:p>
            <a:pPr lvl="2"/>
            <a:r>
              <a:rPr lang="en-US" dirty="0"/>
              <a:t>Univ. student jobs; have already been awarded two Foundation grants to support salaries</a:t>
            </a:r>
          </a:p>
          <a:p>
            <a:pPr lvl="2"/>
            <a:r>
              <a:rPr lang="en-US" dirty="0"/>
              <a:t>My personal leftover overhead funds + Wilson Trust $2,000 + INCOSE Foundation $1,500 (2 awards)</a:t>
            </a:r>
          </a:p>
          <a:p>
            <a:pPr lvl="2"/>
            <a:r>
              <a:rPr lang="en-US" dirty="0"/>
              <a:t>I will volunteer free time as initial Managing Director (with goal of identifying young interested professionals of taking over quickly for long-term longevity and continuity)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Bank Account</a:t>
            </a:r>
          </a:p>
          <a:p>
            <a:pPr lvl="2"/>
            <a:r>
              <a:rPr lang="en-US" dirty="0"/>
              <a:t>Set up as named Bank of America account; currently $1,400; after incorporation papers approved</a:t>
            </a:r>
          </a:p>
          <a:p>
            <a:pPr lvl="2"/>
            <a:r>
              <a:rPr lang="en-US" dirty="0"/>
              <a:t>Need funds to hire student to publicize, keep records, start products, run conf.; files, archives, etc.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Obtain official IRS 501(c)3 Status (non-profit incorporation)</a:t>
            </a:r>
          </a:p>
          <a:p>
            <a:pPr lvl="2"/>
            <a:r>
              <a:rPr lang="en-US" dirty="0"/>
              <a:t>Application requires Articles of Incorporation, By-Laws, resident state review, obtain federal tax ID # (IRS Form SS-4); filing IRS Form 1023; annual filings; will be sent upon my return to U.S.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Begin ALL of the Membership, Conference, Publications, and Associated Enterprises</a:t>
            </a:r>
          </a:p>
          <a:p>
            <a:pPr lvl="1"/>
            <a:endParaRPr lang="en-US" sz="179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1195" y="6605977"/>
            <a:ext cx="1875662" cy="252023"/>
          </a:xfrm>
          <a:prstGeom prst="rect">
            <a:avLst/>
          </a:prstGeom>
        </p:spPr>
        <p:txBody>
          <a:bodyPr/>
          <a:lstStyle/>
          <a:p>
            <a:r>
              <a:rPr lang="de-DE"/>
              <a:t>© Troncale, </a:t>
            </a:r>
            <a:r>
              <a:rPr lang="en-US" dirty="0"/>
              <a:t>July 11,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6930" y="6584213"/>
            <a:ext cx="495632" cy="287869"/>
          </a:xfrm>
          <a:prstGeom prst="rect">
            <a:avLst/>
          </a:prstGeom>
        </p:spPr>
        <p:txBody>
          <a:bodyPr/>
          <a:lstStyle/>
          <a:p>
            <a:fld id="{924B41C4-1474-8D42-B330-D282868383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C35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80521" y="566004"/>
            <a:ext cx="4644168" cy="3483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63943" y="2802820"/>
            <a:ext cx="4634491" cy="3475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76448" y="1393370"/>
            <a:ext cx="5573485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6" y="0"/>
            <a:ext cx="5936341" cy="4452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743" y="2097315"/>
            <a:ext cx="6342741" cy="475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6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55" y="1426027"/>
            <a:ext cx="4441371" cy="3331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514" y="3439885"/>
            <a:ext cx="4557486" cy="3418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799391" cy="35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8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2337</Words>
  <Application>Microsoft Macintosh PowerPoint</Application>
  <PresentationFormat>Widescreen</PresentationFormat>
  <Paragraphs>228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SYSTEMS PATHOLOGY MANIFESTO</vt:lpstr>
      <vt:lpstr>Manifesto for top-down Systems Pathology?</vt:lpstr>
      <vt:lpstr>ISSP INTERNATIONAL BUSINESS OFFICE</vt:lpstr>
      <vt:lpstr>Initiate an Int’l Society for Systems Pathology I.</vt:lpstr>
      <vt:lpstr>PowerPoint Presentation</vt:lpstr>
      <vt:lpstr>PowerPoint Presentation</vt:lpstr>
      <vt:lpstr>PowerPoint Presentation</vt:lpstr>
      <vt:lpstr>PowerPoint Presentation</vt:lpstr>
      <vt:lpstr>APPLICATIONS TO CA SEC’T OF STATE</vt:lpstr>
      <vt:lpstr>Initiate an Int’l Society for Systems Pathology II.</vt:lpstr>
      <vt:lpstr>MEMBERSHIP  RECRUITMENT PLANS</vt:lpstr>
      <vt:lpstr>Initiate an Int’l Society for Systems Pathology III.</vt:lpstr>
      <vt:lpstr>Overview of 10 Domains to Solicit for Membership </vt:lpstr>
      <vt:lpstr>Initiate an Int’l Society for Systems Pathology V.</vt:lpstr>
      <vt:lpstr>ANTICIPATED SERVICES TO MEMBERS</vt:lpstr>
      <vt:lpstr>Planned ISSP Products and Services I.</vt:lpstr>
      <vt:lpstr>Planned ISSP Products and Services II.</vt:lpstr>
      <vt:lpstr>Expected ISSP Alliances &amp; Collaboratories I.</vt:lpstr>
      <vt:lpstr>Expected ISSP Alliances &amp; Collaboratories II.</vt:lpstr>
      <vt:lpstr>PowerPoint Presentation</vt:lpstr>
      <vt:lpstr>PowerPoint Presentation</vt:lpstr>
      <vt:lpstr>CALL TO JOIN: YOU &amp; NOW</vt:lpstr>
      <vt:lpstr>Question/Follow-Up for ALL 3 Sessions on SPT/Systems Pathology?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 Troncale</dc:creator>
  <cp:lastModifiedBy>Matthew Troncali</cp:lastModifiedBy>
  <cp:revision>28</cp:revision>
  <dcterms:created xsi:type="dcterms:W3CDTF">2017-06-25T00:15:01Z</dcterms:created>
  <dcterms:modified xsi:type="dcterms:W3CDTF">2024-08-31T22:41:58Z</dcterms:modified>
</cp:coreProperties>
</file>